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2461200"/>
  <p:notesSz cx="31643638" cy="50388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24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960B"/>
    <a:srgbClr val="FFCC66"/>
    <a:srgbClr val="6600CC"/>
    <a:srgbClr val="5C4600"/>
    <a:srgbClr val="CC0000"/>
    <a:srgbClr val="AE542C"/>
    <a:srgbClr val="A4635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8629" autoAdjust="0"/>
  </p:normalViewPr>
  <p:slideViewPr>
    <p:cSldViewPr>
      <p:cViewPr>
        <p:scale>
          <a:sx n="40" d="100"/>
          <a:sy n="40" d="100"/>
        </p:scale>
        <p:origin x="-4032" y="-2076"/>
      </p:cViewPr>
      <p:guideLst>
        <p:guide orient="horz" pos="10224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712825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8720" tIns="234360" rIns="468720" bIns="23436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30813" y="0"/>
            <a:ext cx="13712825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8720" tIns="234360" rIns="468720" bIns="23436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871063"/>
            <a:ext cx="13712825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8720" tIns="234360" rIns="468720" bIns="23436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6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30813" y="47871063"/>
            <a:ext cx="13712825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8720" tIns="234360" rIns="468720" bIns="23436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6200"/>
            </a:lvl1pPr>
          </a:lstStyle>
          <a:p>
            <a:pPr>
              <a:defRPr/>
            </a:pPr>
            <a:fld id="{F59141CC-207F-4281-906F-BC4E76C30F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656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3712825" cy="2519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7924463" y="0"/>
            <a:ext cx="13711237" cy="2519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1BED5-10B9-4A74-8836-18ACCCFBF937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3779838"/>
            <a:ext cx="29802138" cy="18894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163888" y="23934738"/>
            <a:ext cx="25315862" cy="226742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7859950"/>
            <a:ext cx="13712825" cy="2519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7924463" y="47859950"/>
            <a:ext cx="13711237" cy="2519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833AB-FA9D-46DC-945C-3E72B39CB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23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833AB-FA9D-46DC-945C-3E72B39CBA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0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0083800"/>
            <a:ext cx="43526075" cy="6958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8394363"/>
            <a:ext cx="35845750" cy="8296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7DDAA-B057-40C6-863E-35F4634A9F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3DDB8-9BC9-4704-B463-2140368B03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3" y="2886075"/>
            <a:ext cx="10880725" cy="25968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2886075"/>
            <a:ext cx="32492950" cy="25968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36B0D-3583-46F9-AFD1-6CA404DA48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666F8-F100-4C0D-98AA-1BE27D35B5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0859750"/>
            <a:ext cx="43526075" cy="64468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3758863"/>
            <a:ext cx="43526075" cy="71008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DF37F-C4E8-4E15-98E8-DD0E11F744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3" y="9377363"/>
            <a:ext cx="21686837" cy="19477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9377363"/>
            <a:ext cx="21686838" cy="19477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63DBC-D208-4995-89F2-F65F75105A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300163"/>
            <a:ext cx="46085125" cy="541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7265988"/>
            <a:ext cx="22625050" cy="3028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0294938"/>
            <a:ext cx="22625050" cy="18702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7265988"/>
            <a:ext cx="22632988" cy="3028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0294938"/>
            <a:ext cx="22632988" cy="18702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1BD91-C8D8-4715-8AA9-CB7B62E2F3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2F412-F113-4ED0-BF9F-5172EA99F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B429D-9CBB-48E7-BFC0-4A7DC4301D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292225"/>
            <a:ext cx="16846550" cy="55006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292225"/>
            <a:ext cx="28625800" cy="2770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6792913"/>
            <a:ext cx="16846550" cy="22204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4F4D-B625-409F-A605-3851C5DE18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2723475"/>
            <a:ext cx="30724475" cy="2681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2900363"/>
            <a:ext cx="30724475" cy="19477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5404763"/>
            <a:ext cx="30724475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A61C5-EA16-443A-B2F1-FA771E618B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2886075"/>
            <a:ext cx="4352607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78094" tIns="239047" rIns="478094" bIns="23904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9377363"/>
            <a:ext cx="43526075" cy="1947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78094" tIns="239047" rIns="478094" bIns="2390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9575125"/>
            <a:ext cx="106680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094" tIns="239047" rIns="478094" bIns="23904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3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29575125"/>
            <a:ext cx="16214725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094" tIns="239047" rIns="478094" bIns="239047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3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9575125"/>
            <a:ext cx="106680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094" tIns="239047" rIns="478094" bIns="2390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300"/>
            </a:lvl1pPr>
          </a:lstStyle>
          <a:p>
            <a:pPr>
              <a:defRPr/>
            </a:pPr>
            <a:fld id="{3F17A7CD-3288-4AC7-A589-6A54756E93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2pPr>
      <a:lvl3pPr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3pPr>
      <a:lvl4pPr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4pPr>
      <a:lvl5pPr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5pPr>
      <a:lvl6pPr marL="457200"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6pPr>
      <a:lvl7pPr marL="914400"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7pPr>
      <a:lvl8pPr marL="1371600"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8pPr>
      <a:lvl9pPr marL="1828800" algn="ctr" defTabSz="4781550" rtl="0" eaLnBrk="0" fontAlgn="base" hangingPunct="0">
        <a:spcBef>
          <a:spcPct val="0"/>
        </a:spcBef>
        <a:spcAft>
          <a:spcPct val="0"/>
        </a:spcAft>
        <a:defRPr sz="23000">
          <a:solidFill>
            <a:schemeClr val="tx2"/>
          </a:solidFill>
          <a:latin typeface="Times New Roman" pitchFamily="18" charset="0"/>
        </a:defRPr>
      </a:lvl9pPr>
    </p:titleStyle>
    <p:bodyStyle>
      <a:lvl1pPr marL="1792288" indent="-1792288" algn="l" defTabSz="4781550" rtl="0" eaLnBrk="0" fontAlgn="base" hangingPunct="0">
        <a:spcBef>
          <a:spcPct val="20000"/>
        </a:spcBef>
        <a:spcAft>
          <a:spcPct val="0"/>
        </a:spcAft>
        <a:buChar char="•"/>
        <a:defRPr sz="16700">
          <a:solidFill>
            <a:schemeClr val="tx1"/>
          </a:solidFill>
          <a:latin typeface="+mn-lt"/>
          <a:ea typeface="+mn-ea"/>
          <a:cs typeface="+mn-cs"/>
        </a:defRPr>
      </a:lvl1pPr>
      <a:lvl2pPr marL="3884613" indent="-1493838" algn="l" defTabSz="4781550" rtl="0" eaLnBrk="0" fontAlgn="base" hangingPunct="0">
        <a:spcBef>
          <a:spcPct val="20000"/>
        </a:spcBef>
        <a:spcAft>
          <a:spcPct val="0"/>
        </a:spcAft>
        <a:buChar char="–"/>
        <a:defRPr sz="14600">
          <a:solidFill>
            <a:schemeClr val="tx1"/>
          </a:solidFill>
          <a:latin typeface="+mn-lt"/>
        </a:defRPr>
      </a:lvl2pPr>
      <a:lvl3pPr marL="5976938" indent="-1195388" algn="l" defTabSz="4781550" rtl="0" eaLnBrk="0" fontAlgn="base" hangingPunct="0">
        <a:spcBef>
          <a:spcPct val="20000"/>
        </a:spcBef>
        <a:spcAft>
          <a:spcPct val="0"/>
        </a:spcAft>
        <a:buChar char="•"/>
        <a:defRPr sz="12500">
          <a:solidFill>
            <a:schemeClr val="tx1"/>
          </a:solidFill>
          <a:latin typeface="+mn-lt"/>
        </a:defRPr>
      </a:lvl3pPr>
      <a:lvl4pPr marL="8366125" indent="-1195388" algn="l" defTabSz="4781550" rtl="0" eaLnBrk="0" fontAlgn="base" hangingPunct="0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</a:defRPr>
      </a:lvl4pPr>
      <a:lvl5pPr marL="10756900" indent="-1195388" algn="l" defTabSz="47815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5pPr>
      <a:lvl6pPr marL="11214100" indent="-1195388" algn="l" defTabSz="47815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6pPr>
      <a:lvl7pPr marL="11671300" indent="-1195388" algn="l" defTabSz="47815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7pPr>
      <a:lvl8pPr marL="12128500" indent="-1195388" algn="l" defTabSz="47815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8pPr>
      <a:lvl9pPr marL="12585700" indent="-1195388" algn="l" defTabSz="47815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Salman.ashraf@unmc.edu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3"/>
          <p:cNvSpPr txBox="1">
            <a:spLocks noChangeArrowheads="1"/>
          </p:cNvSpPr>
          <p:nvPr/>
        </p:nvSpPr>
        <p:spPr bwMode="auto">
          <a:xfrm>
            <a:off x="5990429" y="383841"/>
            <a:ext cx="39014401" cy="6032421"/>
          </a:xfrm>
          <a:prstGeom prst="rect">
            <a:avLst/>
          </a:prstGeom>
          <a:gradFill rotWithShape="0">
            <a:gsLst>
              <a:gs pos="0">
                <a:srgbClr val="760000"/>
              </a:gs>
              <a:gs pos="100000">
                <a:srgbClr val="FF0000"/>
              </a:gs>
            </a:gsLst>
            <a:lin ang="54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en-US" sz="6600" b="1" dirty="0">
                <a:solidFill>
                  <a:schemeClr val="bg1"/>
                </a:solidFill>
                <a:latin typeface="Georgia" pitchFamily="18" charset="0"/>
              </a:rPr>
              <a:t>Environmental Cleaning and Disinfection Policies, Protocols and Practices: </a:t>
            </a:r>
          </a:p>
          <a:p>
            <a:pPr algn="ctr" eaLnBrk="0" hangingPunct="0">
              <a:spcBef>
                <a:spcPts val="0"/>
              </a:spcBef>
            </a:pPr>
            <a:r>
              <a:rPr lang="en-US" sz="6600" b="1" dirty="0" smtClean="0">
                <a:solidFill>
                  <a:schemeClr val="bg1"/>
                </a:solidFill>
                <a:latin typeface="Georgia" pitchFamily="18" charset="0"/>
              </a:rPr>
              <a:t>A </a:t>
            </a:r>
            <a:r>
              <a:rPr lang="en-US" sz="6600" b="1" dirty="0">
                <a:solidFill>
                  <a:schemeClr val="bg1"/>
                </a:solidFill>
                <a:latin typeface="Georgia" pitchFamily="18" charset="0"/>
              </a:rPr>
              <a:t>S</a:t>
            </a:r>
            <a:r>
              <a:rPr lang="en-US" sz="6600" b="1" dirty="0" smtClean="0">
                <a:solidFill>
                  <a:schemeClr val="bg1"/>
                </a:solidFill>
                <a:latin typeface="Georgia" pitchFamily="18" charset="0"/>
              </a:rPr>
              <a:t>urvey </a:t>
            </a:r>
            <a:r>
              <a:rPr lang="en-US" sz="6600" b="1" dirty="0">
                <a:solidFill>
                  <a:schemeClr val="bg1"/>
                </a:solidFill>
                <a:latin typeface="Georgia" pitchFamily="18" charset="0"/>
              </a:rPr>
              <a:t>of 27 Long-Term Care </a:t>
            </a:r>
            <a:r>
              <a:rPr lang="en-US" sz="6600" b="1" dirty="0" smtClean="0">
                <a:solidFill>
                  <a:schemeClr val="bg1"/>
                </a:solidFill>
                <a:latin typeface="Georgia" pitchFamily="18" charset="0"/>
              </a:rPr>
              <a:t>Facilities</a:t>
            </a:r>
          </a:p>
          <a:p>
            <a:pPr algn="ctr" eaLnBrk="0" hangingPunct="0">
              <a:spcBef>
                <a:spcPts val="0"/>
              </a:spcBef>
            </a:pPr>
            <a:r>
              <a:rPr lang="en-US" sz="4600" dirty="0">
                <a:solidFill>
                  <a:schemeClr val="bg1"/>
                </a:solidFill>
                <a:latin typeface="Georgia" pitchFamily="18" charset="0"/>
              </a:rPr>
              <a:t>Muhammad Salman 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Ashraf, MBBS</a:t>
            </a:r>
            <a:r>
              <a:rPr lang="en-US" sz="4600" baseline="30000" dirty="0" smtClean="0">
                <a:solidFill>
                  <a:schemeClr val="bg1"/>
                </a:solidFill>
                <a:latin typeface="Georgia" pitchFamily="18" charset="0"/>
              </a:rPr>
              <a:t>2,5,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 Regina Nailon PhD, RN</a:t>
            </a:r>
            <a:r>
              <a:rPr lang="en-US" sz="4400" baseline="30000" dirty="0">
                <a:solidFill>
                  <a:schemeClr val="bg1"/>
                </a:solidFill>
                <a:latin typeface="Georgia" pitchFamily="18" charset="0"/>
              </a:rPr>
              <a:t> 1,2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, Susan Huang, MD MPH</a:t>
            </a:r>
            <a:r>
              <a:rPr lang="pt-BR" sz="4600" baseline="30000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pt-BR" sz="4600" baseline="30000" dirty="0" smtClean="0">
                <a:solidFill>
                  <a:schemeClr val="bg1"/>
                </a:solidFill>
                <a:latin typeface="Georgia" pitchFamily="18" charset="0"/>
              </a:rPr>
              <a:t>3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en-US" sz="4300" dirty="0" smtClean="0">
                <a:solidFill>
                  <a:schemeClr val="bg1"/>
                </a:solidFill>
                <a:latin typeface="Georgia" pitchFamily="18" charset="0"/>
              </a:rPr>
              <a:t>Sue Beach, BA</a:t>
            </a:r>
            <a:r>
              <a:rPr lang="en-US" sz="4300" baseline="30000" dirty="0" smtClean="0">
                <a:solidFill>
                  <a:schemeClr val="bg1"/>
                </a:solidFill>
                <a:latin typeface="Georgia" pitchFamily="18" charset="0"/>
              </a:rPr>
              <a:t> 1,2</a:t>
            </a:r>
            <a:r>
              <a:rPr lang="en-US" sz="4300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Margaret Drake, MT, ASCP, CIC</a:t>
            </a:r>
            <a:r>
              <a:rPr lang="en-US" sz="4600" baseline="30000" dirty="0" smtClean="0">
                <a:solidFill>
                  <a:schemeClr val="bg1"/>
                </a:solidFill>
                <a:latin typeface="Georgia" pitchFamily="18" charset="0"/>
              </a:rPr>
              <a:t>1,2,4, </a:t>
            </a:r>
            <a:r>
              <a:rPr lang="en-US" sz="43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pt-BR" sz="4600" dirty="0" smtClean="0">
                <a:solidFill>
                  <a:schemeClr val="bg1"/>
                </a:solidFill>
                <a:latin typeface="Georgia" pitchFamily="18" charset="0"/>
              </a:rPr>
              <a:t>Teresa Fitzgerald, RN, BSN, CIC</a:t>
            </a:r>
            <a:r>
              <a:rPr lang="en-US" sz="4800" baseline="30000" dirty="0" smtClean="0">
                <a:solidFill>
                  <a:schemeClr val="bg1"/>
                </a:solidFill>
                <a:latin typeface="Georgia" pitchFamily="18" charset="0"/>
              </a:rPr>
              <a:t> 1,2</a:t>
            </a:r>
            <a:r>
              <a:rPr lang="pt-BR" sz="4600" dirty="0" smtClean="0">
                <a:solidFill>
                  <a:schemeClr val="bg1"/>
                </a:solidFill>
                <a:latin typeface="Georgia" pitchFamily="18" charset="0"/>
              </a:rPr>
              <a:t>, Teresa A. Micheels, MSN, RN, </a:t>
            </a:r>
            <a:r>
              <a:rPr lang="pt-BR" sz="4400" dirty="0">
                <a:solidFill>
                  <a:schemeClr val="bg1"/>
                </a:solidFill>
                <a:latin typeface="Georgia" pitchFamily="18" charset="0"/>
              </a:rPr>
              <a:t>CIC</a:t>
            </a:r>
            <a:r>
              <a:rPr lang="en-US" sz="4400" baseline="30000" dirty="0">
                <a:solidFill>
                  <a:schemeClr val="bg1"/>
                </a:solidFill>
                <a:latin typeface="Georgia" pitchFamily="18" charset="0"/>
              </a:rPr>
              <a:t> 1,2</a:t>
            </a:r>
            <a:r>
              <a:rPr lang="pt-BR" sz="4400" dirty="0">
                <a:solidFill>
                  <a:schemeClr val="bg1"/>
                </a:solidFill>
                <a:latin typeface="Georgia" pitchFamily="18" charset="0"/>
              </a:rPr>
              <a:t>,</a:t>
            </a:r>
            <a:r>
              <a:rPr lang="pt-BR" sz="4600" dirty="0" smtClean="0">
                <a:solidFill>
                  <a:schemeClr val="bg1"/>
                </a:solidFill>
                <a:latin typeface="Georgia" pitchFamily="18" charset="0"/>
              </a:rPr>
              <a:t> Elizabeth R Lyden, MS </a:t>
            </a:r>
            <a:r>
              <a:rPr lang="pt-BR" sz="4600" baseline="30000" dirty="0">
                <a:solidFill>
                  <a:schemeClr val="bg1"/>
                </a:solidFill>
                <a:latin typeface="Georgia" pitchFamily="18" charset="0"/>
              </a:rPr>
              <a:t>5</a:t>
            </a:r>
            <a:r>
              <a:rPr lang="pt-BR" sz="4600" dirty="0" smtClean="0">
                <a:solidFill>
                  <a:schemeClr val="bg1"/>
                </a:solidFill>
                <a:latin typeface="Georgia" pitchFamily="18" charset="0"/>
              </a:rPr>
              <a:t>,</a:t>
            </a:r>
            <a:r>
              <a:rPr lang="en-US" sz="43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Michelle Schwedhelm, MSN, RN, NEA-BC</a:t>
            </a:r>
            <a:r>
              <a:rPr lang="en-US" sz="4800" baseline="30000" dirty="0">
                <a:solidFill>
                  <a:schemeClr val="bg1"/>
                </a:solidFill>
                <a:latin typeface="Georgia" pitchFamily="18" charset="0"/>
              </a:rPr>
              <a:t> 1,2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, Maureen Tierney, MD, MSc </a:t>
            </a:r>
            <a:r>
              <a:rPr lang="en-US" sz="4600" baseline="30000" dirty="0" smtClean="0">
                <a:solidFill>
                  <a:schemeClr val="bg1"/>
                </a:solidFill>
                <a:latin typeface="Georgia" pitchFamily="18" charset="0"/>
              </a:rPr>
              <a:t>2,4</a:t>
            </a:r>
            <a:r>
              <a:rPr lang="en-US" sz="4400" dirty="0" smtClean="0">
                <a:solidFill>
                  <a:schemeClr val="bg1"/>
                </a:solidFill>
                <a:latin typeface="Georgia" pitchFamily="18" charset="0"/>
              </a:rPr>
              <a:t> ,L</a:t>
            </a:r>
            <a:r>
              <a:rPr lang="en-US" sz="4400" dirty="0">
                <a:solidFill>
                  <a:schemeClr val="bg1"/>
                </a:solidFill>
                <a:latin typeface="Georgia" pitchFamily="18" charset="0"/>
              </a:rPr>
              <a:t>. Kate </a:t>
            </a:r>
            <a:r>
              <a:rPr lang="en-US" sz="4400" dirty="0" smtClean="0">
                <a:solidFill>
                  <a:schemeClr val="bg1"/>
                </a:solidFill>
                <a:latin typeface="Georgia" pitchFamily="18" charset="0"/>
              </a:rPr>
              <a:t>Tyner, BSN, RN </a:t>
            </a:r>
            <a:r>
              <a:rPr lang="en-US" sz="4000" baseline="30000" dirty="0">
                <a:solidFill>
                  <a:schemeClr val="bg1"/>
                </a:solidFill>
                <a:latin typeface="Georgia" pitchFamily="18" charset="0"/>
              </a:rPr>
              <a:t>1,2</a:t>
            </a:r>
            <a:r>
              <a:rPr lang="en-US" sz="4000" dirty="0" smtClean="0">
                <a:solidFill>
                  <a:schemeClr val="bg1"/>
                </a:solidFill>
                <a:latin typeface="Georgia" pitchFamily="18" charset="0"/>
              </a:rPr>
              <a:t>,</a:t>
            </a:r>
            <a:r>
              <a:rPr lang="en-US" sz="4600" dirty="0">
                <a:solidFill>
                  <a:schemeClr val="bg1"/>
                </a:solidFill>
                <a:latin typeface="Georgia" pitchFamily="18" charset="0"/>
              </a:rPr>
              <a:t> Mark E. 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Rupp, MD</a:t>
            </a:r>
            <a:r>
              <a:rPr lang="en-US" sz="4300" baseline="30000" dirty="0" smtClean="0">
                <a:solidFill>
                  <a:schemeClr val="bg1"/>
                </a:solidFill>
                <a:latin typeface="Georgia" pitchFamily="18" charset="0"/>
              </a:rPr>
              <a:t>1,2,6</a:t>
            </a:r>
            <a:r>
              <a:rPr lang="en-US" sz="4600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</a:p>
          <a:p>
            <a:pPr algn="ctr" eaLnBrk="0" hangingPunct="0">
              <a:spcBef>
                <a:spcPts val="0"/>
              </a:spcBef>
            </a:pPr>
            <a:r>
              <a:rPr lang="en-US" sz="4400" dirty="0" smtClean="0">
                <a:solidFill>
                  <a:schemeClr val="bg1"/>
                </a:solidFill>
                <a:latin typeface="Georgia" pitchFamily="18" charset="0"/>
              </a:rPr>
              <a:t>1.</a:t>
            </a:r>
            <a:r>
              <a:rPr lang="en-US" sz="3600" dirty="0" smtClean="0">
                <a:solidFill>
                  <a:schemeClr val="bg1"/>
                </a:solidFill>
                <a:latin typeface="Georgia" pitchFamily="18" charset="0"/>
              </a:rPr>
              <a:t>Nebraska Medicine </a:t>
            </a:r>
            <a:r>
              <a:rPr lang="en-US" sz="4400" dirty="0" smtClean="0">
                <a:solidFill>
                  <a:schemeClr val="bg1"/>
                </a:solidFill>
                <a:latin typeface="Georgia" pitchFamily="18" charset="0"/>
              </a:rPr>
              <a:t>2.</a:t>
            </a:r>
            <a:r>
              <a:rPr lang="en-US" sz="3600" dirty="0" smtClean="0">
                <a:solidFill>
                  <a:schemeClr val="bg1"/>
                </a:solidFill>
                <a:latin typeface="Georgia" pitchFamily="18" charset="0"/>
              </a:rPr>
              <a:t>Nebraska Infection Control Assessment &amp; Promotion Program. 3.Division </a:t>
            </a:r>
            <a:r>
              <a:rPr lang="en-US" sz="3600" dirty="0">
                <a:solidFill>
                  <a:schemeClr val="bg1"/>
                </a:solidFill>
                <a:latin typeface="Georgia" pitchFamily="18" charset="0"/>
              </a:rPr>
              <a:t>of Infectious Diseases and Health Policy Research</a:t>
            </a:r>
          </a:p>
          <a:p>
            <a:pPr algn="ctr" eaLnBrk="0" hangingPunct="0">
              <a:spcBef>
                <a:spcPts val="0"/>
              </a:spcBef>
            </a:pPr>
            <a:r>
              <a:rPr lang="en-US" sz="3600" dirty="0">
                <a:solidFill>
                  <a:schemeClr val="bg1"/>
                </a:solidFill>
                <a:latin typeface="Georgia" pitchFamily="18" charset="0"/>
              </a:rPr>
              <a:t>Institute, University of California, Irvine School of Medicine, Irvine, CA, </a:t>
            </a:r>
            <a:r>
              <a:rPr lang="en-US" sz="3600" dirty="0" smtClean="0">
                <a:solidFill>
                  <a:schemeClr val="bg1"/>
                </a:solidFill>
                <a:latin typeface="Georgia" pitchFamily="18" charset="0"/>
              </a:rPr>
              <a:t>4.Nebraska DPH Division of Epidemiology 5.University of Nebraska Medical Center, College of Public Health,  6.Division of Infectious Diseases, Department of Internal Medicine, University of Nebraska Medical Center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2743200" y="5715000"/>
            <a:ext cx="9448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800" dirty="0">
                <a:latin typeface="Arial Narrow" pitchFamily="34" charset="0"/>
              </a:rPr>
              <a:t>  </a:t>
            </a:r>
          </a:p>
          <a:p>
            <a:endParaRPr lang="en-US" altLang="zh-CN" sz="2800" dirty="0">
              <a:ea typeface="ＭＳ Ｐゴシック" pitchFamily="34" charset="-128"/>
            </a:endParaRPr>
          </a:p>
        </p:txBody>
      </p:sp>
      <p:sp>
        <p:nvSpPr>
          <p:cNvPr id="1034" name="Text Box 1568"/>
          <p:cNvSpPr txBox="1">
            <a:spLocks noChangeArrowheads="1"/>
          </p:cNvSpPr>
          <p:nvPr/>
        </p:nvSpPr>
        <p:spPr bwMode="auto">
          <a:xfrm>
            <a:off x="36402361" y="27051000"/>
            <a:ext cx="14451009" cy="249299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3200" b="1" u="sng" dirty="0" smtClean="0">
                <a:solidFill>
                  <a:srgbClr val="CC0000"/>
                </a:solidFill>
                <a:latin typeface="Georgia" pitchFamily="18" charset="0"/>
              </a:rPr>
              <a:t>CONCLUSIONS</a:t>
            </a:r>
          </a:p>
          <a:p>
            <a:pPr algn="ctr"/>
            <a:endParaRPr lang="en-US" altLang="zh-CN" sz="2800" b="1" u="sng" dirty="0">
              <a:solidFill>
                <a:srgbClr val="CC0000"/>
              </a:solidFill>
              <a:latin typeface="Georgia" pitchFamily="18" charset="0"/>
            </a:endParaRPr>
          </a:p>
          <a:p>
            <a:pPr marL="342900" indent="-342900" algn="just" eaLnBrk="0" hangingPunct="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ECD </a:t>
            </a:r>
            <a:r>
              <a:rPr lang="en-US" dirty="0">
                <a:latin typeface="+mj-lt"/>
              </a:rPr>
              <a:t>policies and practices vary greatly among </a:t>
            </a:r>
            <a:r>
              <a:rPr lang="en-US" dirty="0" smtClean="0">
                <a:latin typeface="+mj-lt"/>
              </a:rPr>
              <a:t>LTCF, </a:t>
            </a:r>
            <a:r>
              <a:rPr lang="en-US" dirty="0">
                <a:latin typeface="+mj-lt"/>
              </a:rPr>
              <a:t>presenting various improvement opportunities</a:t>
            </a:r>
            <a:r>
              <a:rPr lang="en-US" dirty="0" smtClean="0">
                <a:latin typeface="+mj-lt"/>
              </a:rPr>
              <a:t>.</a:t>
            </a:r>
          </a:p>
          <a:p>
            <a:pPr marL="342900" indent="-342900" algn="just" eaLnBrk="0" hangingPunct="0">
              <a:buFont typeface="Arial" panose="020B0604020202020204" pitchFamily="34" charset="0"/>
              <a:buChar char="•"/>
            </a:pPr>
            <a:endParaRPr lang="en-US" dirty="0" smtClean="0">
              <a:latin typeface="+mj-lt"/>
            </a:endParaRPr>
          </a:p>
          <a:p>
            <a:pPr marL="342900" indent="-342900" algn="just" eaLnBrk="0" hangingPunct="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Development of LTCF-specific ECD guidance may help IPs implement best practices in </a:t>
            </a:r>
            <a:r>
              <a:rPr lang="en-US">
                <a:latin typeface="+mj-lt"/>
              </a:rPr>
              <a:t>all </a:t>
            </a:r>
            <a:r>
              <a:rPr lang="en-US" smtClean="0">
                <a:latin typeface="+mj-lt"/>
              </a:rPr>
              <a:t>LTCF.</a:t>
            </a:r>
            <a:endParaRPr lang="en-US" dirty="0" smtClean="0">
              <a:latin typeface="+mj-lt"/>
            </a:endParaRPr>
          </a:p>
          <a:p>
            <a:pPr algn="just" eaLnBrk="0" hangingPunct="0"/>
            <a:endParaRPr lang="en-US" altLang="zh-CN" dirty="0">
              <a:latin typeface="+mj-lt"/>
            </a:endParaRPr>
          </a:p>
        </p:txBody>
      </p:sp>
      <p:sp>
        <p:nvSpPr>
          <p:cNvPr id="1035" name="Rectangle 21"/>
          <p:cNvSpPr>
            <a:spLocks noChangeArrowheads="1"/>
          </p:cNvSpPr>
          <p:nvPr/>
        </p:nvSpPr>
        <p:spPr bwMode="auto">
          <a:xfrm>
            <a:off x="0" y="0"/>
            <a:ext cx="51206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zh-CN"/>
          </a:p>
        </p:txBody>
      </p:sp>
      <p:sp>
        <p:nvSpPr>
          <p:cNvPr id="1037" name="TextBox 39"/>
          <p:cNvSpPr txBox="1">
            <a:spLocks noChangeArrowheads="1"/>
          </p:cNvSpPr>
          <p:nvPr/>
        </p:nvSpPr>
        <p:spPr bwMode="auto">
          <a:xfrm>
            <a:off x="14173200" y="162306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zh-CN"/>
          </a:p>
        </p:txBody>
      </p:sp>
      <p:sp>
        <p:nvSpPr>
          <p:cNvPr id="1038" name="TextBox 27"/>
          <p:cNvSpPr txBox="1">
            <a:spLocks noChangeArrowheads="1"/>
          </p:cNvSpPr>
          <p:nvPr/>
        </p:nvSpPr>
        <p:spPr bwMode="auto">
          <a:xfrm>
            <a:off x="38252400" y="9906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zh-CN"/>
          </a:p>
        </p:txBody>
      </p:sp>
      <p:sp>
        <p:nvSpPr>
          <p:cNvPr id="1041" name="TextBox 110"/>
          <p:cNvSpPr txBox="1">
            <a:spLocks noChangeArrowheads="1"/>
          </p:cNvSpPr>
          <p:nvPr/>
        </p:nvSpPr>
        <p:spPr bwMode="auto">
          <a:xfrm>
            <a:off x="25729699" y="14689137"/>
            <a:ext cx="96012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zh-CN" sz="2800">
              <a:latin typeface="Arial Narrow" pitchFamily="34" charset="0"/>
            </a:endParaRPr>
          </a:p>
          <a:p>
            <a:endParaRPr lang="en-US" altLang="zh-CN" sz="1600">
              <a:latin typeface="Arial Narrow" pitchFamily="34" charset="0"/>
            </a:endParaRPr>
          </a:p>
          <a:p>
            <a:r>
              <a:rPr lang="en-US" altLang="zh-CN" sz="1600">
                <a:latin typeface="Arial Narrow" pitchFamily="34" charset="0"/>
              </a:rPr>
              <a:t> </a:t>
            </a:r>
          </a:p>
        </p:txBody>
      </p:sp>
      <p:sp>
        <p:nvSpPr>
          <p:cNvPr id="1049" name="Text Box 12"/>
          <p:cNvSpPr txBox="1">
            <a:spLocks noChangeArrowheads="1"/>
          </p:cNvSpPr>
          <p:nvPr/>
        </p:nvSpPr>
        <p:spPr bwMode="auto">
          <a:xfrm>
            <a:off x="524148" y="6800102"/>
            <a:ext cx="10380491" cy="920251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3200" b="1" u="sng" dirty="0" smtClean="0">
                <a:solidFill>
                  <a:srgbClr val="CC0000"/>
                </a:solidFill>
                <a:latin typeface="Georgia" pitchFamily="18" charset="0"/>
              </a:rPr>
              <a:t>BACKGROUND</a:t>
            </a:r>
            <a:endParaRPr lang="en-US" altLang="zh-CN" sz="3200" b="1" u="sng" dirty="0">
              <a:solidFill>
                <a:srgbClr val="CC0000"/>
              </a:solidFill>
              <a:latin typeface="Georgia" pitchFamily="18" charset="0"/>
            </a:endParaRPr>
          </a:p>
          <a:p>
            <a:endParaRPr lang="en-US" altLang="zh-CN" b="1" u="sng" dirty="0">
              <a:solidFill>
                <a:srgbClr val="CC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Effective environmental cleaning and disinfection (ECD) practices can decrease healthcare-associated infection risk but there </a:t>
            </a:r>
            <a:r>
              <a:rPr lang="en-US" dirty="0" smtClean="0"/>
              <a:t>are </a:t>
            </a:r>
            <a:r>
              <a:rPr lang="en-US" dirty="0"/>
              <a:t>limited data regarding ECD in long-term care facilities (LTCF</a:t>
            </a:r>
            <a:r>
              <a:rPr lang="en-US" dirty="0" smtClean="0"/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Hence, we conducted a survey to study ECD practices in LTCF.</a:t>
            </a:r>
          </a:p>
          <a:p>
            <a:endParaRPr lang="en-US" dirty="0"/>
          </a:p>
          <a:p>
            <a:pPr algn="ctr" eaLnBrk="0" hangingPunct="0"/>
            <a:r>
              <a:rPr lang="en-US" altLang="zh-CN" sz="3200" b="1" u="sng" dirty="0">
                <a:solidFill>
                  <a:srgbClr val="CC0000"/>
                </a:solidFill>
                <a:latin typeface="Georgia" pitchFamily="18" charset="0"/>
              </a:rPr>
              <a:t>METHODS</a:t>
            </a:r>
            <a:endParaRPr lang="en-US" altLang="zh-CN" sz="3200" b="1" u="sng" dirty="0">
              <a:latin typeface="Georgia" pitchFamily="18" charset="0"/>
            </a:endParaRPr>
          </a:p>
          <a:p>
            <a:pPr eaLnBrk="0" hangingPunct="0"/>
            <a:endParaRPr lang="en-US" dirty="0" smtClean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/>
              <a:t>On-site </a:t>
            </a:r>
            <a:r>
              <a:rPr lang="en-US" dirty="0"/>
              <a:t>interviews </a:t>
            </a:r>
            <a:r>
              <a:rPr lang="en-US" dirty="0" smtClean="0"/>
              <a:t>with </a:t>
            </a:r>
            <a:r>
              <a:rPr lang="en-US" dirty="0"/>
              <a:t>infection </a:t>
            </a:r>
            <a:r>
              <a:rPr lang="en-US" dirty="0" err="1"/>
              <a:t>preventionists</a:t>
            </a:r>
            <a:r>
              <a:rPr lang="en-US" dirty="0"/>
              <a:t> (IP) and environmental services (EVS) managers were conducted in 27 </a:t>
            </a:r>
            <a:r>
              <a:rPr lang="en-US" dirty="0" smtClean="0"/>
              <a:t>LTCF </a:t>
            </a:r>
            <a:r>
              <a:rPr lang="en-US" dirty="0"/>
              <a:t>across Nebraska using a 45-question survey tool. </a:t>
            </a:r>
            <a:endParaRPr lang="en-US" dirty="0" smtClean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survey assessed baseline characteristics, written ECD policies and protocols, routine ECD processes, and special ECD measures when dealing with suspected or confirmed drug-resistant organisms. </a:t>
            </a:r>
            <a:endParaRPr lang="en-US" dirty="0" smtClean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dirty="0" smtClean="0"/>
              <a:t>Responses </a:t>
            </a:r>
            <a:r>
              <a:rPr lang="en-US" dirty="0"/>
              <a:t>were analyzed to identify variations among the </a:t>
            </a:r>
            <a:r>
              <a:rPr lang="en-US" dirty="0" smtClean="0"/>
              <a:t>LTCF. </a:t>
            </a:r>
            <a:endParaRPr lang="en-US" dirty="0" smtClean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dirty="0"/>
              <a:t>Fisher’s exact and Mann Whitney </a:t>
            </a:r>
            <a:r>
              <a:rPr lang="en-US" dirty="0" smtClean="0"/>
              <a:t>tests were </a:t>
            </a:r>
            <a:r>
              <a:rPr lang="en-US" dirty="0"/>
              <a:t>used as appropriate </a:t>
            </a:r>
            <a:r>
              <a:rPr lang="en-US" dirty="0" smtClean="0"/>
              <a:t>to study </a:t>
            </a:r>
            <a:r>
              <a:rPr lang="en-US" dirty="0"/>
              <a:t>whether bed size, hospital affiliation, presence of IP trained in infection control (IC), or IPs spending &gt;8 hours/ week on IC activities were associated with variations in ECD policies and protocols among facilities</a:t>
            </a:r>
            <a:r>
              <a:rPr lang="en-US" dirty="0" smtClean="0"/>
              <a:t>.</a:t>
            </a:r>
            <a:endParaRPr lang="en-US" sz="3200" dirty="0"/>
          </a:p>
        </p:txBody>
      </p:sp>
      <p:sp>
        <p:nvSpPr>
          <p:cNvPr id="1056" name="Text Box 120"/>
          <p:cNvSpPr txBox="1">
            <a:spLocks noChangeArrowheads="1"/>
          </p:cNvSpPr>
          <p:nvPr/>
        </p:nvSpPr>
        <p:spPr bwMode="auto">
          <a:xfrm>
            <a:off x="45795064" y="3647331"/>
            <a:ext cx="5085381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dirty="0"/>
              <a:t>Contact Information:</a:t>
            </a:r>
          </a:p>
          <a:p>
            <a:pPr eaLnBrk="0" hangingPunct="0"/>
            <a:r>
              <a:rPr lang="en-US" dirty="0" smtClean="0"/>
              <a:t>M. Salman Ashraf, MBBS</a:t>
            </a:r>
            <a:endParaRPr lang="en-US" dirty="0"/>
          </a:p>
          <a:p>
            <a:pPr eaLnBrk="0" hangingPunct="0"/>
            <a:r>
              <a:rPr lang="en-US" dirty="0" smtClean="0"/>
              <a:t>985400 Nebraska Medical Center</a:t>
            </a:r>
            <a:endParaRPr lang="en-US" dirty="0"/>
          </a:p>
          <a:p>
            <a:pPr eaLnBrk="0" hangingPunct="0"/>
            <a:r>
              <a:rPr lang="en-US" dirty="0"/>
              <a:t>Omaha, NE </a:t>
            </a:r>
            <a:r>
              <a:rPr lang="en-US" dirty="0" smtClean="0"/>
              <a:t>68198-5400</a:t>
            </a:r>
            <a:endParaRPr lang="en-US" dirty="0"/>
          </a:p>
          <a:p>
            <a:pPr eaLnBrk="0" hangingPunct="0"/>
            <a:r>
              <a:rPr lang="en-US" dirty="0" smtClean="0">
                <a:hlinkClick r:id="rId3"/>
              </a:rPr>
              <a:t>Salman.ashraf@unmc.edu</a:t>
            </a:r>
            <a:endParaRPr lang="en-US" dirty="0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51206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30" t="10664" r="69406" b="79771"/>
          <a:stretch>
            <a:fillRect/>
          </a:stretch>
        </p:blipFill>
        <p:spPr bwMode="auto">
          <a:xfrm>
            <a:off x="280892" y="0"/>
            <a:ext cx="5504041" cy="2566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11493687" y="6843687"/>
            <a:ext cx="13212250" cy="8586966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3200" b="1" u="sng" dirty="0" smtClean="0">
                <a:solidFill>
                  <a:srgbClr val="CC0000"/>
                </a:solidFill>
                <a:latin typeface="Georgia" pitchFamily="18" charset="0"/>
              </a:rPr>
              <a:t>RESULTS</a:t>
            </a:r>
          </a:p>
          <a:p>
            <a:pPr algn="ctr" eaLnBrk="0" hangingPunct="0"/>
            <a:endParaRPr lang="en-US" altLang="zh-CN" sz="3200" b="1" u="sng" dirty="0">
              <a:latin typeface="Georgia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EVS staff in most </a:t>
            </a:r>
            <a:r>
              <a:rPr lang="en-US" dirty="0" smtClean="0"/>
              <a:t>LTCF were </a:t>
            </a:r>
            <a:r>
              <a:rPr lang="en-US" dirty="0"/>
              <a:t>facility-employed but some </a:t>
            </a:r>
            <a:r>
              <a:rPr lang="en-US" dirty="0" smtClean="0"/>
              <a:t>had </a:t>
            </a:r>
            <a:r>
              <a:rPr lang="en-US" dirty="0"/>
              <a:t>outside agency </a:t>
            </a:r>
            <a:r>
              <a:rPr lang="en-US" dirty="0" smtClean="0"/>
              <a:t>contracts</a:t>
            </a:r>
            <a:r>
              <a:rPr lang="en-US" dirty="0"/>
              <a:t> </a:t>
            </a:r>
            <a:r>
              <a:rPr lang="en-US" dirty="0" smtClean="0"/>
              <a:t>(Table 1).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74.1% </a:t>
            </a:r>
            <a:r>
              <a:rPr lang="en-US" dirty="0" smtClean="0"/>
              <a:t>LTCF </a:t>
            </a:r>
            <a:r>
              <a:rPr lang="en-US" dirty="0"/>
              <a:t>reported having written policies and procedures consistent with actual practices of </a:t>
            </a:r>
            <a:r>
              <a:rPr lang="en-US" dirty="0" smtClean="0"/>
              <a:t>ECD.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48.1% of </a:t>
            </a:r>
            <a:r>
              <a:rPr lang="en-US" dirty="0" smtClean="0"/>
              <a:t>LTCF </a:t>
            </a:r>
            <a:r>
              <a:rPr lang="en-US" dirty="0"/>
              <a:t>review and update policies with infection </a:t>
            </a:r>
            <a:r>
              <a:rPr lang="en-US" dirty="0" err="1" smtClean="0"/>
              <a:t>preventionists</a:t>
            </a:r>
            <a:r>
              <a:rPr lang="en-US" dirty="0" smtClean="0"/>
              <a:t>’ </a:t>
            </a:r>
            <a:r>
              <a:rPr lang="en-US" dirty="0"/>
              <a:t>input on a yearly basis</a:t>
            </a:r>
            <a:r>
              <a:rPr lang="en-US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Most </a:t>
            </a:r>
            <a:r>
              <a:rPr lang="en-US" dirty="0"/>
              <a:t>high touch surfaces in the resident rooms are </a:t>
            </a:r>
            <a:r>
              <a:rPr lang="en-US" dirty="0" smtClean="0"/>
              <a:t>routinely </a:t>
            </a:r>
            <a:r>
              <a:rPr lang="en-US" dirty="0"/>
              <a:t>cleaned and disinfected daily in &gt;80% </a:t>
            </a:r>
            <a:r>
              <a:rPr lang="en-US" dirty="0" smtClean="0"/>
              <a:t>LTCF, </a:t>
            </a:r>
            <a:r>
              <a:rPr lang="en-US" dirty="0"/>
              <a:t>but fewer facilities report the same for common </a:t>
            </a:r>
            <a:r>
              <a:rPr lang="en-US" dirty="0" smtClean="0"/>
              <a:t>areas (Table 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Variations exist in several other processes including ECD of contact precaution rooms (Figure </a:t>
            </a:r>
            <a:r>
              <a:rPr lang="en-US" dirty="0" smtClean="0"/>
              <a:t>1) </a:t>
            </a:r>
            <a:r>
              <a:rPr lang="en-US" dirty="0"/>
              <a:t>and procedures related to </a:t>
            </a:r>
            <a:r>
              <a:rPr lang="en-US" i="1" dirty="0"/>
              <a:t>C. difficile </a:t>
            </a:r>
            <a:r>
              <a:rPr lang="en-US" dirty="0"/>
              <a:t>infection (Figure </a:t>
            </a:r>
            <a:r>
              <a:rPr lang="en-US" dirty="0" smtClean="0"/>
              <a:t>2).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Table 3 highlights some additional practice variations.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 statistically significant association was found between studied variables and policy and protocol variations, but some trends were </a:t>
            </a:r>
            <a:r>
              <a:rPr lang="en-US" dirty="0" smtClean="0"/>
              <a:t>identified (Table 4).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Hospital affiliation and 8 or more weekly hours devoted by IP towards infection control activities have a weak association with the presence of certain policies and protocols (Table 4).</a:t>
            </a:r>
          </a:p>
          <a:p>
            <a:endParaRPr lang="en-US" dirty="0" smtClean="0"/>
          </a:p>
          <a:p>
            <a:endParaRPr lang="en-US" altLang="zh-CN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174736"/>
            <a:ext cx="4446380" cy="2245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6" name="Picture 25" descr="C:\Users\subeach\Pictures\1 DHHS Logo Color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64" y="3043722"/>
            <a:ext cx="4904248" cy="2121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 rotWithShape="1">
          <a:blip r:embed="rId6"/>
          <a:srcRect l="5642" t="18349" r="55616" b="22872"/>
          <a:stretch/>
        </p:blipFill>
        <p:spPr bwMode="auto">
          <a:xfrm>
            <a:off x="45914233" y="697302"/>
            <a:ext cx="4738748" cy="22809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31291" y="17070805"/>
            <a:ext cx="13211517" cy="70818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66098" y="25070663"/>
            <a:ext cx="13212250" cy="700587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1583777" y="16124471"/>
            <a:ext cx="13252731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Figure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Variations in cleaning and disinfection processes for rooms of residents with contact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precautions in place. 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 Box 4"/>
          <p:cNvSpPr txBox="1"/>
          <p:nvPr/>
        </p:nvSpPr>
        <p:spPr>
          <a:xfrm>
            <a:off x="11561219" y="24530884"/>
            <a:ext cx="13492789" cy="396539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Figure </a:t>
            </a:r>
            <a:r>
              <a:rPr lang="en-US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Methods of handling clothing of residents with </a:t>
            </a:r>
            <a:r>
              <a:rPr lang="en-US" sz="2800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Clostridium difficile </a:t>
            </a:r>
            <a:r>
              <a:rPr lang="en-US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infection.</a:t>
            </a:r>
            <a:r>
              <a:rPr lang="en-US" sz="2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017448"/>
              </p:ext>
            </p:extLst>
          </p:nvPr>
        </p:nvGraphicFramePr>
        <p:xfrm>
          <a:off x="531856" y="17311008"/>
          <a:ext cx="10332363" cy="14871321"/>
        </p:xfrm>
        <a:graphic>
          <a:graphicData uri="http://schemas.openxmlformats.org/drawingml/2006/table">
            <a:tbl>
              <a:tblPr firstRow="1" firstCol="1" bandRow="1"/>
              <a:tblGrid>
                <a:gridCol w="6728419">
                  <a:extLst>
                    <a:ext uri="{9D8B030D-6E8A-4147-A177-3AD203B41FA5}">
                      <a16:colId xmlns="" xmlns:a16="http://schemas.microsoft.com/office/drawing/2014/main" val="1375851945"/>
                    </a:ext>
                  </a:extLst>
                </a:gridCol>
                <a:gridCol w="1707131">
                  <a:extLst>
                    <a:ext uri="{9D8B030D-6E8A-4147-A177-3AD203B41FA5}">
                      <a16:colId xmlns="" xmlns:a16="http://schemas.microsoft.com/office/drawing/2014/main" val="2090829687"/>
                    </a:ext>
                  </a:extLst>
                </a:gridCol>
                <a:gridCol w="1896813">
                  <a:extLst>
                    <a:ext uri="{9D8B030D-6E8A-4147-A177-3AD203B41FA5}">
                      <a16:colId xmlns="" xmlns:a16="http://schemas.microsoft.com/office/drawing/2014/main" val="3778546709"/>
                    </a:ext>
                  </a:extLst>
                </a:gridCol>
              </a:tblGrid>
              <a:tr h="9503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 with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 100 beds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 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 with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&gt;100 beds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25112256"/>
                  </a:ext>
                </a:extLst>
              </a:tr>
              <a:tr h="6335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(%) of LTCF affiliated with hospital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(24%)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(17%)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47657324"/>
                  </a:ext>
                </a:extLst>
              </a:tr>
              <a:tr h="126719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of license beds 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</a:t>
                      </a:r>
                    </a:p>
                    <a:p>
                      <a:pPr marL="685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8 - 81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116-293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6751474"/>
                  </a:ext>
                </a:extLst>
              </a:tr>
              <a:tr h="15839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Estimated proportion of short-term care beds over last one year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</a:t>
                      </a:r>
                    </a:p>
                    <a:p>
                      <a:pPr marL="685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– 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7 - 40%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4125468"/>
                  </a:ext>
                </a:extLst>
              </a:tr>
              <a:tr h="126719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Rooms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single occupancy room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Both single and double occupancy rooms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(14%)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(86%)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(100%)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127296"/>
                  </a:ext>
                </a:extLst>
              </a:tr>
              <a:tr h="1164565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Carpets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(%) of LTCF with carpet in the resident room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(%) of LTCF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 carpet in the common area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(51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(91%)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1(14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(83%)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2795696"/>
                  </a:ext>
                </a:extLst>
              </a:tr>
              <a:tr h="126719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Estimated Daily Census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</a:t>
                      </a:r>
                    </a:p>
                    <a:p>
                      <a:pPr marL="685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4 - 82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100 - 231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7734508"/>
                  </a:ext>
                </a:extLst>
              </a:tr>
              <a:tr h="126719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Infection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Preventionist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Works only at Nursing Home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Works at both NH and affiliated hospital</a:t>
                      </a:r>
                    </a:p>
                    <a:p>
                      <a:pPr marL="685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(95%)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(5%)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(100%)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1611641"/>
                  </a:ext>
                </a:extLst>
              </a:tr>
              <a:tr h="126719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Environmental Services Staff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 with all EVS staff from third party agency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 with all EVS staff employed by facility</a:t>
                      </a:r>
                    </a:p>
                    <a:p>
                      <a:pPr marL="6858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(100%)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(17%)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(83%)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1258570"/>
                  </a:ext>
                </a:extLst>
              </a:tr>
              <a:tr h="950395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 Number of EVS staff/100 beds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 time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6.42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82101025"/>
                  </a:ext>
                </a:extLst>
              </a:tr>
            </a:tbl>
          </a:graphicData>
        </a:graphic>
      </p:graphicFrame>
      <p:graphicFrame>
        <p:nvGraphicFramePr>
          <p:cNvPr id="3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513309"/>
              </p:ext>
            </p:extLst>
          </p:nvPr>
        </p:nvGraphicFramePr>
        <p:xfrm>
          <a:off x="36460953" y="7545255"/>
          <a:ext cx="14402697" cy="18672709"/>
        </p:xfrm>
        <a:graphic>
          <a:graphicData uri="http://schemas.openxmlformats.org/drawingml/2006/table">
            <a:tbl>
              <a:tblPr/>
              <a:tblGrid>
                <a:gridCol w="5630665">
                  <a:extLst>
                    <a:ext uri="{9D8B030D-6E8A-4147-A177-3AD203B41FA5}">
                      <a16:colId xmlns="" xmlns:a16="http://schemas.microsoft.com/office/drawing/2014/main" val="3814613606"/>
                    </a:ext>
                  </a:extLst>
                </a:gridCol>
                <a:gridCol w="1836936">
                  <a:extLst>
                    <a:ext uri="{9D8B030D-6E8A-4147-A177-3AD203B41FA5}">
                      <a16:colId xmlns="" xmlns:a16="http://schemas.microsoft.com/office/drawing/2014/main" val="405791568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17907996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556246807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36168649"/>
                    </a:ext>
                  </a:extLst>
                </a:gridCol>
                <a:gridCol w="1844863">
                  <a:extLst>
                    <a:ext uri="{9D8B030D-6E8A-4147-A177-3AD203B41FA5}">
                      <a16:colId xmlns="" xmlns:a16="http://schemas.microsoft.com/office/drawing/2014/main" val="2772156514"/>
                    </a:ext>
                  </a:extLst>
                </a:gridCol>
                <a:gridCol w="670633">
                  <a:extLst>
                    <a:ext uri="{9D8B030D-6E8A-4147-A177-3AD203B41FA5}">
                      <a16:colId xmlns="" xmlns:a16="http://schemas.microsoft.com/office/drawing/2014/main" val="2045242596"/>
                    </a:ext>
                  </a:extLst>
                </a:gridCol>
              </a:tblGrid>
              <a:tr h="25482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Number of facilities with presence of specific ECD policy </a:t>
                      </a:r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and </a:t>
                      </a:r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protocol </a:t>
                      </a:r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(n=Number of facilities with particular policy in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place out of 27 LTCF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Frequency of hospital affiliation for LTCF with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corresponding policy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Frequency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of hospital affiliation for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LTCF without corresponding policy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Frequency of </a:t>
                      </a:r>
                      <a:r>
                        <a:rPr lang="en-US" sz="2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&gt;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weekly IP hours in LTCF with 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corresponding policy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Frequency of </a:t>
                      </a:r>
                      <a:r>
                        <a:rPr lang="en-US" sz="2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&gt;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weekly IP hours in LTCF without corresponding policy</a:t>
                      </a:r>
                      <a:endParaRPr lang="en-US" sz="2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value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1163316"/>
                  </a:ext>
                </a:extLst>
              </a:tr>
              <a:tr h="1457590">
                <a:tc>
                  <a:txBody>
                    <a:bodyPr/>
                    <a:lstStyle/>
                    <a:p>
                      <a:pPr algn="l" rtl="0" fontAlgn="t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Written policy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and procedure consistent with actual practices (n=20)</a:t>
                      </a:r>
                    </a:p>
                    <a:p>
                      <a:pPr algn="l" rtl="0" fontAlgn="t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(25%)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(14%)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(50%)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(43%)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6931791"/>
                  </a:ext>
                </a:extLst>
              </a:tr>
              <a:tr h="1457590">
                <a:tc>
                  <a:txBody>
                    <a:bodyPr/>
                    <a:lstStyle/>
                    <a:p>
                      <a:pPr algn="l" rtl="0" fontAlgn="t"/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Policies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and 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procedures</a:t>
                      </a:r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reviewed annually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with input of infection preventionist (n=13)</a:t>
                      </a:r>
                    </a:p>
                    <a:p>
                      <a:pPr algn="l" rtl="0" fontAlgn="t"/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 (38%)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(7%)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0.07</a:t>
                      </a: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(54%)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(43%)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35017230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rtl="0" fontAlgn="t"/>
                      <a:endParaRPr lang="en-US" sz="24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Competency validation is performed after training at hire and documentation is maintained (n=19)</a:t>
                      </a:r>
                    </a:p>
                    <a:p>
                      <a:pPr algn="l" rtl="0" fontAlgn="t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(16%)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(38%)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(42%)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(63%)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14780322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rtl="0" fontAlgn="t"/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Annual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training/continuing 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education is performed along with competency validation (n=12)</a:t>
                      </a:r>
                    </a:p>
                    <a:p>
                      <a:pPr algn="l" rtl="0" fontAlgn="t"/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 (42%)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(7%)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0.06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(50%)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(47%)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4664399"/>
                  </a:ext>
                </a:extLst>
              </a:tr>
              <a:tr h="1457590">
                <a:tc>
                  <a:txBody>
                    <a:bodyPr/>
                    <a:lstStyle/>
                    <a:p>
                      <a:pPr algn="l" rtl="0" fontAlgn="t"/>
                      <a:endParaRPr lang="en-US" sz="2400" b="1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EVS staff get educated on facility’s infection control policies at hire and annually (n=15)</a:t>
                      </a:r>
                    </a:p>
                    <a:p>
                      <a:pPr algn="l" rtl="0" fontAlgn="t"/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(33%)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(8%)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 (67%)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(25%)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0.05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0421948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rtl="0" fontAlgn="t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Blood-borne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pathogen t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raining with competency validation is provided upon hire and annually (n=19)</a:t>
                      </a:r>
                    </a:p>
                    <a:p>
                      <a:pPr algn="l" rtl="0" fontAlgn="t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(16%)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(38%)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(42%)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(53%)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5417597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rtl="0" fontAlgn="t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Proper use of PPE training and competency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validation performed at hire and annually (n=12)</a:t>
                      </a:r>
                    </a:p>
                    <a:p>
                      <a:pPr algn="l" rtl="0" fontAlgn="t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(8%)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(33%)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(42%)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(53%)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3776803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rtl="0" fontAlgn="t"/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rtl="0" fontAlgn="t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Audits are conducted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to examine the quality of cleaning and records are maintained (n=18)</a:t>
                      </a:r>
                    </a:p>
                    <a:p>
                      <a:pPr algn="l" rtl="0" fontAlgn="t"/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 (33%)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 </a:t>
                      </a:r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0.07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(56%)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(33%)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9209488"/>
                  </a:ext>
                </a:extLst>
              </a:tr>
              <a:tr h="1821130">
                <a:tc>
                  <a:txBody>
                    <a:bodyPr/>
                    <a:lstStyle/>
                    <a:p>
                      <a:pPr algn="l" fontAlgn="t"/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Feedback is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provided to EVS staff on cleaning audits and records of feedback are maintained (n=14)</a:t>
                      </a:r>
                    </a:p>
                    <a:p>
                      <a:pPr algn="l" fontAlgn="t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3451" marT="34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(35.7%)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(8%)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of 14 (57%)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(38.4%)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0.4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51" marR="3451" marT="3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15745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854181"/>
              </p:ext>
            </p:extLst>
          </p:nvPr>
        </p:nvGraphicFramePr>
        <p:xfrm>
          <a:off x="25509115" y="14974758"/>
          <a:ext cx="10380492" cy="17202088"/>
        </p:xfrm>
        <a:graphic>
          <a:graphicData uri="http://schemas.openxmlformats.org/drawingml/2006/table">
            <a:tbl>
              <a:tblPr firstRow="1" firstCol="1" bandRow="1"/>
              <a:tblGrid>
                <a:gridCol w="8097671">
                  <a:extLst>
                    <a:ext uri="{9D8B030D-6E8A-4147-A177-3AD203B41FA5}">
                      <a16:colId xmlns="" xmlns:a16="http://schemas.microsoft.com/office/drawing/2014/main" val="1375851945"/>
                    </a:ext>
                  </a:extLst>
                </a:gridCol>
                <a:gridCol w="2282821">
                  <a:extLst>
                    <a:ext uri="{9D8B030D-6E8A-4147-A177-3AD203B41FA5}">
                      <a16:colId xmlns="" xmlns:a16="http://schemas.microsoft.com/office/drawing/2014/main" val="3778546709"/>
                    </a:ext>
                  </a:extLst>
                </a:gridCol>
              </a:tblGrid>
              <a:tr h="6201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Environmental cleaning and disinfection practices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Yes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25112256"/>
                  </a:ext>
                </a:extLst>
              </a:tr>
              <a:tr h="1689668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Disinfectants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commonly used by EVS staff at the facility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Diluted bleach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Quaternary ammonium agent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Hydrogen Peroxide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85.2%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55.6%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33.3%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47657324"/>
                  </a:ext>
                </a:extLst>
              </a:tr>
              <a:tr h="118887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Method of applying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disinfectant to cleaning cloths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Spray bottle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Bucket Immersion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59.3%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48.1%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6751474"/>
                  </a:ext>
                </a:extLst>
              </a:tr>
              <a:tr h="118887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touch surfaces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cleaning frequency during influenza season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Residents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rooms get cleaned more frequently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 area get cleaned more frequently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Cleaned at the same frequency as in non-influenza season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66.7%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33.3%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25.9%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2795696"/>
                  </a:ext>
                </a:extLst>
              </a:tr>
              <a:tr h="178992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Carpet cleaning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/disinfection rooms of residents with suspected CDI</a:t>
                      </a:r>
                      <a:r>
                        <a:rPr lang="en-US" sz="2400" i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carpet in resident room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Carpets get shampooed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special measures taken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Additional disinfectant use for cleaning (unspecified)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51.9%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25.9%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18.5%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4930541"/>
                  </a:ext>
                </a:extLst>
              </a:tr>
              <a:tr h="209045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Frequency of changing residents’ bedding and linens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 each episode of incontinence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visibly dirty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daily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Twice weekly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70.4%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66.7%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48.1%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25.9%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7734508"/>
                  </a:ext>
                </a:extLst>
              </a:tr>
              <a:tr h="178992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Cleaning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procedure for dishes used by resident with </a:t>
                      </a:r>
                      <a:r>
                        <a:rPr lang="en-US" sz="2400" i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difficile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infection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 as for everyone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else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Disposable items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 used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Dishes get bagged and handled separately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Different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 unspecified procedure for handling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51.9%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33.3%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7.4%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1611641"/>
                  </a:ext>
                </a:extLst>
              </a:tr>
              <a:tr h="178992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Cleaning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frequency of the carts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daily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a week 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 end of each shift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not know</a:t>
                      </a:r>
                    </a:p>
                    <a:p>
                      <a:pPr marL="742950" marR="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29.6%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29.6%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25.9%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1258570"/>
                  </a:ext>
                </a:extLst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97616" y="16461581"/>
            <a:ext cx="10949322" cy="94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Table 1. Demographic information of surveyed long-term care facilities.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4"/>
          <p:cNvSpPr txBox="1"/>
          <p:nvPr/>
        </p:nvSpPr>
        <p:spPr>
          <a:xfrm>
            <a:off x="25422602" y="13952216"/>
            <a:ext cx="10380492" cy="839133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n-US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Table 3. Examples of  practice variations among surveyed long-term care facilities.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 Box 4"/>
          <p:cNvSpPr txBox="1"/>
          <p:nvPr/>
        </p:nvSpPr>
        <p:spPr>
          <a:xfrm>
            <a:off x="36586212" y="6793885"/>
            <a:ext cx="13747551" cy="651673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n-US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Table 4.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Policies and protocols associations with facility characteristics.</a:t>
            </a:r>
            <a:r>
              <a:rPr lang="en-US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422602" y="6687632"/>
            <a:ext cx="10467005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Table 2. 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Proportion of LTCF with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reported daily 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cleaning of high touch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surfaces in resident rooms and common areas.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340346"/>
              </p:ext>
            </p:extLst>
          </p:nvPr>
        </p:nvGraphicFramePr>
        <p:xfrm>
          <a:off x="25552515" y="7709258"/>
          <a:ext cx="4977784" cy="5994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992">
                  <a:extLst>
                    <a:ext uri="{9D8B030D-6E8A-4147-A177-3AD203B41FA5}">
                      <a16:colId xmlns="" xmlns:a16="http://schemas.microsoft.com/office/drawing/2014/main" val="1825317782"/>
                    </a:ext>
                  </a:extLst>
                </a:gridCol>
                <a:gridCol w="1537792">
                  <a:extLst>
                    <a:ext uri="{9D8B030D-6E8A-4147-A177-3AD203B41FA5}">
                      <a16:colId xmlns="" xmlns:a16="http://schemas.microsoft.com/office/drawing/2014/main" val="2803552002"/>
                    </a:ext>
                  </a:extLst>
                </a:gridCol>
              </a:tblGrid>
              <a:tr h="8484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touch surface in resident rooms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Cleaned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2808857"/>
                  </a:ext>
                </a:extLst>
              </a:tr>
              <a:tr h="729125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Exterior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Room Door Handle (n=27)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0971470"/>
                  </a:ext>
                </a:extLst>
              </a:tr>
              <a:tr h="7291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Interior Room Door Handle (n=27)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7671935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Light Switches (n=27)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9039337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Bedside Table (n=26)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0930719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Nurse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Call Box (n=27)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3166921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 Handle Rails (n=21)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06997002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Resident Chair (n=25)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8583037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06376"/>
              </p:ext>
            </p:extLst>
          </p:nvPr>
        </p:nvGraphicFramePr>
        <p:xfrm>
          <a:off x="30781068" y="7714051"/>
          <a:ext cx="4983576" cy="6012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3995">
                  <a:extLst>
                    <a:ext uri="{9D8B030D-6E8A-4147-A177-3AD203B41FA5}">
                      <a16:colId xmlns="" xmlns:a16="http://schemas.microsoft.com/office/drawing/2014/main" val="1825317782"/>
                    </a:ext>
                  </a:extLst>
                </a:gridCol>
                <a:gridCol w="1539581">
                  <a:extLst>
                    <a:ext uri="{9D8B030D-6E8A-4147-A177-3AD203B41FA5}">
                      <a16:colId xmlns="" xmlns:a16="http://schemas.microsoft.com/office/drawing/2014/main" val="2803552002"/>
                    </a:ext>
                  </a:extLst>
                </a:gridCol>
              </a:tblGrid>
              <a:tr h="8578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touch surface in common areas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Cleaned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2808857"/>
                  </a:ext>
                </a:extLst>
              </a:tr>
              <a:tr h="702794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Craft Room Tables (n=25)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3940599"/>
                  </a:ext>
                </a:extLst>
              </a:tr>
              <a:tr h="702794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 Tables (n=25)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6184337"/>
                  </a:ext>
                </a:extLst>
              </a:tr>
              <a:tr h="740161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 Handles/ Arms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(n=27)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9039337"/>
                  </a:ext>
                </a:extLst>
              </a:tr>
              <a:tr h="702794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Phones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(n=16)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0930719"/>
                  </a:ext>
                </a:extLst>
              </a:tr>
              <a:tr h="7401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Grab Bars/Hallway Railings (n=27)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5592744"/>
                  </a:ext>
                </a:extLst>
              </a:tr>
              <a:tr h="702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Remote Controls (n=23)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29792256"/>
                  </a:ext>
                </a:extLst>
              </a:tr>
              <a:tr h="702794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Chairs (n=27)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4807915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>
            <a:stCxn id="31" idx="2"/>
          </p:cNvCxnSpPr>
          <p:nvPr/>
        </p:nvCxnSpPr>
        <p:spPr bwMode="auto">
          <a:xfrm flipH="1">
            <a:off x="30656104" y="7702012"/>
            <a:ext cx="1" cy="6024625"/>
          </a:xfrm>
          <a:prstGeom prst="line">
            <a:avLst/>
          </a:prstGeom>
          <a:solidFill>
            <a:schemeClr val="accent1"/>
          </a:solidFill>
          <a:ln w="23495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 Box 1568"/>
          <p:cNvSpPr txBox="1">
            <a:spLocks noChangeArrowheads="1"/>
          </p:cNvSpPr>
          <p:nvPr/>
        </p:nvSpPr>
        <p:spPr bwMode="auto">
          <a:xfrm>
            <a:off x="36375288" y="29951898"/>
            <a:ext cx="14505157" cy="2185214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CN" sz="2000" b="1" u="sng" dirty="0" smtClean="0">
                <a:solidFill>
                  <a:srgbClr val="CC0000"/>
                </a:solidFill>
                <a:latin typeface="Georgia" pitchFamily="18" charset="0"/>
              </a:rPr>
              <a:t>REFERENCES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endParaRPr lang="en-US" altLang="zh-CN" sz="1400" dirty="0" smtClean="0">
              <a:latin typeface="+mn-lt"/>
            </a:endParaRP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en-US" altLang="zh-CN" sz="1200" dirty="0" smtClean="0">
                <a:latin typeface="+mn-lt"/>
              </a:rPr>
              <a:t>Murphy CR et al. Methicillin-resistant </a:t>
            </a:r>
            <a:r>
              <a:rPr lang="en-US" altLang="zh-CN" sz="1200" dirty="0">
                <a:latin typeface="+mn-lt"/>
              </a:rPr>
              <a:t>Staphylococcus aureus burden in nursing homes associated with environmental contamination of common areas</a:t>
            </a:r>
            <a:r>
              <a:rPr lang="en-US" altLang="zh-CN" sz="1200" dirty="0" smtClean="0">
                <a:latin typeface="+mn-lt"/>
              </a:rPr>
              <a:t>.</a:t>
            </a:r>
            <a:r>
              <a:rPr lang="de-DE" altLang="zh-CN" sz="1200" dirty="0">
                <a:latin typeface="+mn-lt"/>
              </a:rPr>
              <a:t> J Am Geriatr Soc. 2012 Jun;60(6):</a:t>
            </a:r>
            <a:r>
              <a:rPr lang="de-DE" altLang="zh-CN" sz="1200" dirty="0" smtClean="0">
                <a:latin typeface="+mn-lt"/>
              </a:rPr>
              <a:t>1012-8</a:t>
            </a:r>
            <a:endParaRPr lang="en-US" altLang="zh-CN" sz="1200" dirty="0">
              <a:latin typeface="+mn-lt"/>
            </a:endParaRP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en-US" altLang="zh-CN" sz="1200" dirty="0" smtClean="0">
                <a:latin typeface="+mn-lt"/>
              </a:rPr>
              <a:t>Reynolds C et al. Methicillin-resistant </a:t>
            </a:r>
            <a:r>
              <a:rPr lang="en-US" altLang="zh-CN" sz="1200" dirty="0">
                <a:latin typeface="+mn-lt"/>
              </a:rPr>
              <a:t>Staphylococcus aureus (MRSA) carriage in 10 nursing homes in Orange County, </a:t>
            </a:r>
            <a:r>
              <a:rPr lang="en-US" altLang="zh-CN" sz="1200" dirty="0" smtClean="0">
                <a:latin typeface="+mn-lt"/>
              </a:rPr>
              <a:t>California. Infect </a:t>
            </a:r>
            <a:r>
              <a:rPr lang="en-US" altLang="zh-CN" sz="1200" dirty="0">
                <a:latin typeface="+mn-lt"/>
              </a:rPr>
              <a:t>Control </a:t>
            </a:r>
            <a:r>
              <a:rPr lang="en-US" altLang="zh-CN" sz="1200" dirty="0" err="1">
                <a:latin typeface="+mn-lt"/>
              </a:rPr>
              <a:t>Hosp</a:t>
            </a:r>
            <a:r>
              <a:rPr lang="en-US" altLang="zh-CN" sz="1200" dirty="0">
                <a:latin typeface="+mn-lt"/>
              </a:rPr>
              <a:t> </a:t>
            </a:r>
            <a:r>
              <a:rPr lang="en-US" altLang="zh-CN" sz="1200" dirty="0" err="1">
                <a:latin typeface="+mn-lt"/>
              </a:rPr>
              <a:t>Epidemiol</a:t>
            </a:r>
            <a:r>
              <a:rPr lang="en-US" altLang="zh-CN" sz="1200" dirty="0">
                <a:latin typeface="+mn-lt"/>
              </a:rPr>
              <a:t>. 2011 Jan;32(1):91-3</a:t>
            </a:r>
            <a:r>
              <a:rPr lang="en-US" altLang="zh-CN" sz="1200" dirty="0" smtClean="0">
                <a:latin typeface="+mn-lt"/>
              </a:rPr>
              <a:t>.</a:t>
            </a:r>
            <a:endParaRPr lang="en-US" altLang="zh-CN" sz="1200" dirty="0">
              <a:latin typeface="+mn-lt"/>
            </a:endParaRP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</a:rPr>
              <a:t>Ye Z et al. Healthcare-Associated Pathogens and Nursing Home Policies </a:t>
            </a:r>
            <a:r>
              <a:rPr lang="en-US" altLang="zh-CN" sz="1200" dirty="0" smtClean="0">
                <a:latin typeface="+mn-lt"/>
              </a:rPr>
              <a:t>and Practices</a:t>
            </a:r>
            <a:r>
              <a:rPr lang="en-US" altLang="zh-CN" sz="1200" dirty="0">
                <a:latin typeface="+mn-lt"/>
              </a:rPr>
              <a:t>: Results From a National Survey. Infect Control </a:t>
            </a:r>
            <a:r>
              <a:rPr lang="en-US" altLang="zh-CN" sz="1200" dirty="0" err="1">
                <a:latin typeface="+mn-lt"/>
              </a:rPr>
              <a:t>Hosp</a:t>
            </a:r>
            <a:r>
              <a:rPr lang="en-US" altLang="zh-CN" sz="1200" dirty="0">
                <a:latin typeface="+mn-lt"/>
              </a:rPr>
              <a:t> </a:t>
            </a:r>
            <a:r>
              <a:rPr lang="en-US" altLang="zh-CN" sz="1200" dirty="0" err="1">
                <a:latin typeface="+mn-lt"/>
              </a:rPr>
              <a:t>Epidemiol</a:t>
            </a:r>
            <a:r>
              <a:rPr lang="en-US" altLang="zh-CN" sz="1200" dirty="0">
                <a:latin typeface="+mn-lt"/>
              </a:rPr>
              <a:t>. 2015 Jul; 36(7): </a:t>
            </a:r>
            <a:r>
              <a:rPr lang="en-US" altLang="zh-CN" sz="1200" dirty="0" smtClean="0">
                <a:latin typeface="+mn-lt"/>
              </a:rPr>
              <a:t>759–766.</a:t>
            </a:r>
          </a:p>
          <a:p>
            <a:pPr algn="ctr" eaLnBrk="0" hangingPunct="0"/>
            <a:endParaRPr lang="en-US" altLang="zh-CN" sz="2000" b="1" u="sng" dirty="0" smtClean="0">
              <a:solidFill>
                <a:srgbClr val="CC0000"/>
              </a:solidFill>
              <a:latin typeface="Georgia" pitchFamily="18" charset="0"/>
            </a:endParaRPr>
          </a:p>
          <a:p>
            <a:pPr algn="ctr" eaLnBrk="0" hangingPunct="0"/>
            <a:r>
              <a:rPr lang="en-US" altLang="zh-CN" sz="2000" b="1" u="sng" dirty="0" smtClean="0">
                <a:solidFill>
                  <a:srgbClr val="CC0000"/>
                </a:solidFill>
                <a:latin typeface="Georgia" pitchFamily="18" charset="0"/>
              </a:rPr>
              <a:t>DISCLOSURES</a:t>
            </a: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endParaRPr lang="en-US" altLang="zh-CN" sz="1400" dirty="0" smtClean="0">
              <a:latin typeface="+mj-lt"/>
            </a:endParaRPr>
          </a:p>
          <a:p>
            <a:pPr marL="285750" indent="-285750" algn="just" eaLnBrk="0" hangingPunct="0">
              <a:buFont typeface="Arial" panose="020B0604020202020204" pitchFamily="34" charset="0"/>
              <a:buChar char="•"/>
            </a:pPr>
            <a:r>
              <a:rPr lang="en-US" altLang="zh-CN" sz="1200" dirty="0" smtClean="0">
                <a:latin typeface="+mj-lt"/>
              </a:rPr>
              <a:t>The authors of this study </a:t>
            </a:r>
            <a:r>
              <a:rPr lang="en-US" altLang="zh-CN" sz="1200" dirty="0">
                <a:latin typeface="+mj-lt"/>
              </a:rPr>
              <a:t>do not have potential </a:t>
            </a:r>
            <a:r>
              <a:rPr lang="en-US" altLang="zh-CN" sz="1200" dirty="0" smtClean="0">
                <a:latin typeface="+mj-lt"/>
              </a:rPr>
              <a:t>conflict of interests relevant to the content of this poster.</a:t>
            </a:r>
            <a:endParaRPr lang="en-US" altLang="zh-CN" sz="12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402361" y="26191086"/>
            <a:ext cx="12060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Note: Text in bold font points toward those differences where p value is &lt;0.1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5959FE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16208</TotalTime>
  <Words>1570</Words>
  <Application>Microsoft Office PowerPoint</Application>
  <PresentationFormat>Custom</PresentationFormat>
  <Paragraphs>353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Arial</vt:lpstr>
      <vt:lpstr>Arial Narrow</vt:lpstr>
      <vt:lpstr>Calibri</vt:lpstr>
      <vt:lpstr>Courier New</vt:lpstr>
      <vt:lpstr>Georgia</vt:lpstr>
      <vt:lpstr>Symbol</vt:lpstr>
      <vt:lpstr>Times New Roman</vt:lpstr>
      <vt:lpstr>Default Design</vt:lpstr>
      <vt:lpstr>PowerPoint Presentation</vt:lpstr>
    </vt:vector>
  </TitlesOfParts>
  <Company>unmc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unmc</dc:creator>
  <cp:lastModifiedBy>Nailon, Regina</cp:lastModifiedBy>
  <cp:revision>677</cp:revision>
  <dcterms:created xsi:type="dcterms:W3CDTF">2001-03-02T00:38:51Z</dcterms:created>
  <dcterms:modified xsi:type="dcterms:W3CDTF">2018-04-13T16:47:49Z</dcterms:modified>
</cp:coreProperties>
</file>