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51206400" cy="32461200"/>
  <p:notesSz cx="31643638" cy="50388838"/>
  <p:defaultTextStyle>
    <a:defPPr>
      <a:defRPr lang="en-US"/>
    </a:defPPr>
    <a:lvl1pPr algn="l" rtl="0" fontAlgn="base">
      <a:spcBef>
        <a:spcPct val="0"/>
      </a:spcBef>
      <a:spcAft>
        <a:spcPct val="0"/>
      </a:spcAft>
      <a:defRPr sz="24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24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24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24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2400" kern="1200">
        <a:solidFill>
          <a:schemeClr val="tx1"/>
        </a:solidFill>
        <a:latin typeface="Times New Roman" pitchFamily="18" charset="0"/>
        <a:ea typeface="宋体" pitchFamily="2" charset="-122"/>
        <a:cs typeface="+mn-cs"/>
      </a:defRPr>
    </a:lvl5pPr>
    <a:lvl6pPr marL="2286000" algn="l" defTabSz="914400" rtl="0" eaLnBrk="1" latinLnBrk="0" hangingPunct="1">
      <a:defRPr sz="2400" kern="1200">
        <a:solidFill>
          <a:schemeClr val="tx1"/>
        </a:solidFill>
        <a:latin typeface="Times New Roman" pitchFamily="18" charset="0"/>
        <a:ea typeface="宋体" pitchFamily="2" charset="-122"/>
        <a:cs typeface="+mn-cs"/>
      </a:defRPr>
    </a:lvl6pPr>
    <a:lvl7pPr marL="2743200" algn="l" defTabSz="914400" rtl="0" eaLnBrk="1" latinLnBrk="0" hangingPunct="1">
      <a:defRPr sz="2400" kern="1200">
        <a:solidFill>
          <a:schemeClr val="tx1"/>
        </a:solidFill>
        <a:latin typeface="Times New Roman" pitchFamily="18" charset="0"/>
        <a:ea typeface="宋体" pitchFamily="2" charset="-122"/>
        <a:cs typeface="+mn-cs"/>
      </a:defRPr>
    </a:lvl7pPr>
    <a:lvl8pPr marL="3200400" algn="l" defTabSz="914400" rtl="0" eaLnBrk="1" latinLnBrk="0" hangingPunct="1">
      <a:defRPr sz="2400" kern="1200">
        <a:solidFill>
          <a:schemeClr val="tx1"/>
        </a:solidFill>
        <a:latin typeface="Times New Roman" pitchFamily="18" charset="0"/>
        <a:ea typeface="宋体" pitchFamily="2" charset="-122"/>
        <a:cs typeface="+mn-cs"/>
      </a:defRPr>
    </a:lvl8pPr>
    <a:lvl9pPr marL="3657600" algn="l" defTabSz="914400" rtl="0" eaLnBrk="1" latinLnBrk="0" hangingPunct="1">
      <a:defRPr sz="2400" kern="1200">
        <a:solidFill>
          <a:schemeClr val="tx1"/>
        </a:solidFill>
        <a:latin typeface="Times New Roman" pitchFamily="18" charset="0"/>
        <a:ea typeface="宋体" pitchFamily="2" charset="-122"/>
        <a:cs typeface="+mn-cs"/>
      </a:defRPr>
    </a:lvl9pPr>
  </p:defaultTextStyle>
  <p:extLst>
    <p:ext uri="{EFAFB233-063F-42B5-8137-9DF3F51BA10A}">
      <p15:sldGuideLst xmlns:p15="http://schemas.microsoft.com/office/powerpoint/2012/main">
        <p15:guide id="1" orient="horz" pos="10224">
          <p15:clr>
            <a:srgbClr val="A4A3A4"/>
          </p15:clr>
        </p15:guide>
        <p15:guide id="2"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ilon, Regina" initials="NR" lastIdx="6" clrIdx="0">
    <p:extLst>
      <p:ext uri="{19B8F6BF-5375-455C-9EA6-DF929625EA0E}">
        <p15:presenceInfo xmlns:p15="http://schemas.microsoft.com/office/powerpoint/2012/main" userId="S-1-5-21-2078421718-980291512-1563503735-58646" providerId="AD"/>
      </p:ext>
    </p:extLst>
  </p:cmAuthor>
  <p:cmAuthor id="2" name="Ashraf, Muhammad S" initials="AMS" lastIdx="1" clrIdx="1">
    <p:extLst>
      <p:ext uri="{19B8F6BF-5375-455C-9EA6-DF929625EA0E}">
        <p15:presenceInfo xmlns:p15="http://schemas.microsoft.com/office/powerpoint/2012/main" userId="S-1-5-21-1926513431-858731956-1233803906-1261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CCCC"/>
    <a:srgbClr val="FF9999"/>
    <a:srgbClr val="CC0000"/>
    <a:srgbClr val="A4635C"/>
    <a:srgbClr val="99CCFF"/>
    <a:srgbClr val="FF6600"/>
    <a:srgbClr val="FFFFCC"/>
    <a:srgbClr val="AE542C"/>
    <a:srgbClr val="5C4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529" autoAdjust="0"/>
    <p:restoredTop sz="92254" autoAdjust="0"/>
  </p:normalViewPr>
  <p:slideViewPr>
    <p:cSldViewPr>
      <p:cViewPr varScale="1">
        <p:scale>
          <a:sx n="20" d="100"/>
          <a:sy n="20" d="100"/>
        </p:scale>
        <p:origin x="898" y="82"/>
      </p:cViewPr>
      <p:guideLst>
        <p:guide orient="horz" pos="10224"/>
        <p:guide pos="16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r>
              <a:rPr lang="en-US" sz="2400" dirty="0">
                <a:solidFill>
                  <a:schemeClr val="tx1"/>
                </a:solidFill>
              </a:rPr>
              <a:t>Proportion of </a:t>
            </a:r>
            <a:r>
              <a:rPr lang="en-US" sz="2400" dirty="0" smtClean="0">
                <a:solidFill>
                  <a:schemeClr val="tx1"/>
                </a:solidFill>
              </a:rPr>
              <a:t>Recommendations </a:t>
            </a:r>
            <a:r>
              <a:rPr lang="en-US" sz="2400" dirty="0">
                <a:solidFill>
                  <a:schemeClr val="tx1"/>
                </a:solidFill>
              </a:rPr>
              <a:t>for which ICAP was Reported to be a </a:t>
            </a:r>
            <a:r>
              <a:rPr lang="en-US" sz="2400" dirty="0" smtClean="0">
                <a:solidFill>
                  <a:schemeClr val="tx1"/>
                </a:solidFill>
              </a:rPr>
              <a:t>Facilitator </a:t>
            </a:r>
            <a:r>
              <a:rPr lang="en-US" sz="2400" dirty="0">
                <a:solidFill>
                  <a:schemeClr val="tx1"/>
                </a:solidFill>
              </a:rPr>
              <a:t>for </a:t>
            </a:r>
            <a:r>
              <a:rPr lang="en-US" sz="2400" dirty="0" smtClean="0">
                <a:solidFill>
                  <a:schemeClr val="tx1"/>
                </a:solidFill>
              </a:rPr>
              <a:t>Implementation (N=126)</a:t>
            </a:r>
            <a:endParaRPr lang="en-US" sz="2400" dirty="0">
              <a:solidFill>
                <a:schemeClr val="tx1"/>
              </a:solidFill>
            </a:endParaRP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Proportion of Recommendations for which ICAP was Reported to be a Faciliatator for Implementation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ICAP recommendations helped in gaining additional human resources</c:v>
                </c:pt>
                <c:pt idx="1">
                  <c:v>ICAP recommendations helped in securing financial support for changes</c:v>
                </c:pt>
                <c:pt idx="2">
                  <c:v>On-site coaching by ICAP team facilitated best practice implementation</c:v>
                </c:pt>
                <c:pt idx="3">
                  <c:v>ICAP visit/recommendations led to administrative buy-in/ support for changes</c:v>
                </c:pt>
                <c:pt idx="4">
                  <c:v>ICAP visit facilitated implementation of recommendations</c:v>
                </c:pt>
                <c:pt idx="5">
                  <c:v>Resources provided by ICAP (e.g. guidelines, standards, tools &amp; templates) facilitated implementation</c:v>
                </c:pt>
              </c:strCache>
            </c:strRef>
          </c:cat>
          <c:val>
            <c:numRef>
              <c:f>Sheet1!$B$2:$B$7</c:f>
              <c:numCache>
                <c:formatCode>0.0%</c:formatCode>
                <c:ptCount val="6"/>
                <c:pt idx="0">
                  <c:v>2.4E-2</c:v>
                </c:pt>
                <c:pt idx="1">
                  <c:v>7.9000000000000001E-2</c:v>
                </c:pt>
                <c:pt idx="2">
                  <c:v>0.159</c:v>
                </c:pt>
                <c:pt idx="3">
                  <c:v>0.246</c:v>
                </c:pt>
                <c:pt idx="4">
                  <c:v>0.51600000000000001</c:v>
                </c:pt>
                <c:pt idx="5">
                  <c:v>0.57899999999999996</c:v>
                </c:pt>
              </c:numCache>
            </c:numRef>
          </c:val>
          <c:extLst xmlns:c16r2="http://schemas.microsoft.com/office/drawing/2015/06/chart">
            <c:ext xmlns:c16="http://schemas.microsoft.com/office/drawing/2014/chart" uri="{C3380CC4-5D6E-409C-BE32-E72D297353CC}">
              <c16:uniqueId val="{00000000-C4F7-4D19-AD31-62BFD98D848C}"/>
            </c:ext>
          </c:extLst>
        </c:ser>
        <c:dLbls>
          <c:showLegendKey val="0"/>
          <c:showVal val="0"/>
          <c:showCatName val="0"/>
          <c:showSerName val="0"/>
          <c:showPercent val="0"/>
          <c:showBubbleSize val="0"/>
        </c:dLbls>
        <c:gapWidth val="182"/>
        <c:axId val="96035640"/>
        <c:axId val="96036032"/>
      </c:barChart>
      <c:catAx>
        <c:axId val="960356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6036032"/>
        <c:crosses val="autoZero"/>
        <c:auto val="1"/>
        <c:lblAlgn val="ctr"/>
        <c:lblOffset val="100"/>
        <c:noMultiLvlLbl val="0"/>
      </c:catAx>
      <c:valAx>
        <c:axId val="9603603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6035640"/>
        <c:crosses val="autoZero"/>
        <c:crossBetween val="between"/>
      </c:valAx>
      <c:spPr>
        <a:noFill/>
        <a:ln>
          <a:noFill/>
        </a:ln>
        <a:effectLst/>
      </c:spPr>
    </c:plotArea>
    <c:plotVisOnly val="1"/>
    <c:dispBlanksAs val="gap"/>
    <c:showDLblsOverMax val="0"/>
  </c:chart>
  <c:spPr>
    <a:noFill/>
    <a:ln>
      <a:solidFill>
        <a:srgbClr val="000000"/>
      </a:solidFill>
    </a:ln>
    <a:effectLst>
      <a:innerShdw blurRad="114300">
        <a:prstClr val="black"/>
      </a:innerShdw>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r>
              <a:rPr lang="en-US" sz="2400" dirty="0" smtClean="0">
                <a:solidFill>
                  <a:schemeClr val="tx1"/>
                </a:solidFill>
              </a:rPr>
              <a:t>Frequency</a:t>
            </a:r>
            <a:r>
              <a:rPr lang="en-US" sz="2400" baseline="0" dirty="0" smtClean="0">
                <a:solidFill>
                  <a:schemeClr val="tx1"/>
                </a:solidFill>
              </a:rPr>
              <a:t> of Repo</a:t>
            </a:r>
            <a:r>
              <a:rPr lang="en-US" sz="2400" dirty="0" smtClean="0">
                <a:solidFill>
                  <a:schemeClr val="tx1"/>
                </a:solidFill>
              </a:rPr>
              <a:t>rted Barriers</a:t>
            </a:r>
            <a:r>
              <a:rPr lang="en-US" sz="2400" baseline="0" dirty="0" smtClean="0">
                <a:solidFill>
                  <a:schemeClr val="tx1"/>
                </a:solidFill>
              </a:rPr>
              <a:t> to </a:t>
            </a:r>
            <a:r>
              <a:rPr lang="en-US" sz="2400" dirty="0" smtClean="0">
                <a:solidFill>
                  <a:schemeClr val="tx1"/>
                </a:solidFill>
              </a:rPr>
              <a:t>Complete </a:t>
            </a:r>
            <a:r>
              <a:rPr lang="en-US" sz="2400" dirty="0">
                <a:solidFill>
                  <a:schemeClr val="tx1"/>
                </a:solidFill>
              </a:rPr>
              <a:t>Implementation of Recommendations (N=45)</a:t>
            </a:r>
          </a:p>
        </c:rich>
      </c:tx>
      <c:layout>
        <c:manualLayout>
          <c:xMode val="edge"/>
          <c:yMode val="edge"/>
          <c:x val="0.16404276763698683"/>
          <c:y val="1.496271271793553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Barriers Reported to  Be Preventing Complete Implementation of Recommendations (N=45)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Facility does not consider recommendation useful</c:v>
                </c:pt>
                <c:pt idx="1">
                  <c:v>Lack of funding/ budget contraints</c:v>
                </c:pt>
                <c:pt idx="2">
                  <c:v>Administration was not supportive</c:v>
                </c:pt>
                <c:pt idx="3">
                  <c:v>Lack of staff members/ personnel </c:v>
                </c:pt>
              </c:strCache>
            </c:strRef>
          </c:cat>
          <c:val>
            <c:numRef>
              <c:f>Sheet1!$B$2:$B$5</c:f>
              <c:numCache>
                <c:formatCode>0.0%</c:formatCode>
                <c:ptCount val="4"/>
                <c:pt idx="0">
                  <c:v>2.1999999999999999E-2</c:v>
                </c:pt>
                <c:pt idx="1">
                  <c:v>6.6000000000000003E-2</c:v>
                </c:pt>
                <c:pt idx="2">
                  <c:v>0.17699999999999999</c:v>
                </c:pt>
                <c:pt idx="3">
                  <c:v>0.26700000000000002</c:v>
                </c:pt>
              </c:numCache>
            </c:numRef>
          </c:val>
          <c:extLst xmlns:c16r2="http://schemas.microsoft.com/office/drawing/2015/06/chart">
            <c:ext xmlns:c16="http://schemas.microsoft.com/office/drawing/2014/chart" uri="{C3380CC4-5D6E-409C-BE32-E72D297353CC}">
              <c16:uniqueId val="{00000000-CBAC-4E3B-B5E2-4113FCDD1794}"/>
            </c:ext>
          </c:extLst>
        </c:ser>
        <c:dLbls>
          <c:showLegendKey val="0"/>
          <c:showVal val="0"/>
          <c:showCatName val="0"/>
          <c:showSerName val="0"/>
          <c:showPercent val="0"/>
          <c:showBubbleSize val="0"/>
        </c:dLbls>
        <c:gapWidth val="182"/>
        <c:axId val="96036816"/>
        <c:axId val="96037208"/>
      </c:barChart>
      <c:catAx>
        <c:axId val="960368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6037208"/>
        <c:crosses val="autoZero"/>
        <c:auto val="1"/>
        <c:lblAlgn val="ctr"/>
        <c:lblOffset val="100"/>
        <c:noMultiLvlLbl val="0"/>
      </c:catAx>
      <c:valAx>
        <c:axId val="9603720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6036816"/>
        <c:crosses val="autoZero"/>
        <c:crossBetween val="between"/>
      </c:valAx>
      <c:spPr>
        <a:noFill/>
        <a:ln>
          <a:noFill/>
        </a:ln>
        <a:effectLst/>
      </c:spPr>
    </c:plotArea>
    <c:plotVisOnly val="1"/>
    <c:dispBlanksAs val="gap"/>
    <c:showDLblsOverMax val="0"/>
  </c:chart>
  <c:spPr>
    <a:noFill/>
    <a:ln>
      <a:solidFill>
        <a:srgbClr val="000000"/>
      </a:solid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Frequencies of Different Implementation Steps Taken by Facilities In Response to Top Recommendations (N=126)</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Improved existing training and/or added competency assessment</c:v>
                </c:pt>
                <c:pt idx="1">
                  <c:v>Initiated Feedback Program</c:v>
                </c:pt>
                <c:pt idx="2">
                  <c:v>Initiated audit program</c:v>
                </c:pt>
                <c:pt idx="3">
                  <c:v>Reviewing and/or updating policies and procedures</c:v>
                </c:pt>
                <c:pt idx="4">
                  <c:v>Initiated additional staff training </c:v>
                </c:pt>
              </c:strCache>
            </c:strRef>
          </c:cat>
          <c:val>
            <c:numRef>
              <c:f>Sheet1!$B$2:$B$6</c:f>
              <c:numCache>
                <c:formatCode>0.0%</c:formatCode>
                <c:ptCount val="5"/>
                <c:pt idx="0">
                  <c:v>8.6999999999999994E-2</c:v>
                </c:pt>
                <c:pt idx="1">
                  <c:v>0.14299999999999999</c:v>
                </c:pt>
                <c:pt idx="2">
                  <c:v>0.183</c:v>
                </c:pt>
                <c:pt idx="3">
                  <c:v>0.254</c:v>
                </c:pt>
                <c:pt idx="4">
                  <c:v>0.32500000000000001</c:v>
                </c:pt>
              </c:numCache>
            </c:numRef>
          </c:val>
          <c:extLst xmlns:c16r2="http://schemas.microsoft.com/office/drawing/2015/06/chart">
            <c:ext xmlns:c16="http://schemas.microsoft.com/office/drawing/2014/chart" uri="{C3380CC4-5D6E-409C-BE32-E72D297353CC}">
              <c16:uniqueId val="{00000000-3D8C-4D7B-B98F-DD05FA044A85}"/>
            </c:ext>
          </c:extLst>
        </c:ser>
        <c:dLbls>
          <c:showLegendKey val="0"/>
          <c:showVal val="0"/>
          <c:showCatName val="0"/>
          <c:showSerName val="0"/>
          <c:showPercent val="0"/>
          <c:showBubbleSize val="0"/>
        </c:dLbls>
        <c:gapWidth val="182"/>
        <c:axId val="96037992"/>
        <c:axId val="96038384"/>
      </c:barChart>
      <c:catAx>
        <c:axId val="960379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6038384"/>
        <c:crosses val="autoZero"/>
        <c:auto val="1"/>
        <c:lblAlgn val="ctr"/>
        <c:lblOffset val="100"/>
        <c:noMultiLvlLbl val="0"/>
      </c:catAx>
      <c:valAx>
        <c:axId val="96038384"/>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96037992"/>
        <c:crosses val="autoZero"/>
        <c:crossBetween val="between"/>
      </c:valAx>
      <c:spPr>
        <a:noFill/>
        <a:ln>
          <a:noFill/>
        </a:ln>
        <a:effectLst/>
      </c:spPr>
    </c:plotArea>
    <c:plotVisOnly val="1"/>
    <c:dispBlanksAs val="gap"/>
    <c:showDLblsOverMax val="0"/>
  </c:chart>
  <c:spPr>
    <a:noFill/>
    <a:ln>
      <a:solidFill>
        <a:srgbClr val="000000"/>
      </a:solid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13712825" cy="2517775"/>
          </a:xfrm>
          <a:prstGeom prst="rect">
            <a:avLst/>
          </a:prstGeom>
          <a:noFill/>
          <a:ln w="9525">
            <a:noFill/>
            <a:miter lim="800000"/>
            <a:headEnd/>
            <a:tailEnd/>
          </a:ln>
          <a:effectLst/>
        </p:spPr>
        <p:txBody>
          <a:bodyPr vert="horz" wrap="square" lIns="468720" tIns="234360" rIns="468720" bIns="234360" numCol="1" anchor="t" anchorCtr="0" compatLnSpc="1">
            <a:prstTxWarp prst="textNoShape">
              <a:avLst/>
            </a:prstTxWarp>
          </a:bodyPr>
          <a:lstStyle>
            <a:lvl1pPr eaLnBrk="0" hangingPunct="0">
              <a:defRPr sz="6200"/>
            </a:lvl1pPr>
          </a:lstStyle>
          <a:p>
            <a:pPr>
              <a:defRPr/>
            </a:pPr>
            <a:endParaRPr lang="zh-CN" altLang="zh-CN"/>
          </a:p>
        </p:txBody>
      </p:sp>
      <p:sp>
        <p:nvSpPr>
          <p:cNvPr id="4099" name="Rectangle 1027"/>
          <p:cNvSpPr>
            <a:spLocks noGrp="1" noChangeArrowheads="1"/>
          </p:cNvSpPr>
          <p:nvPr>
            <p:ph type="dt" sz="quarter" idx="1"/>
          </p:nvPr>
        </p:nvSpPr>
        <p:spPr bwMode="auto">
          <a:xfrm>
            <a:off x="17930813" y="0"/>
            <a:ext cx="13712825" cy="2517775"/>
          </a:xfrm>
          <a:prstGeom prst="rect">
            <a:avLst/>
          </a:prstGeom>
          <a:noFill/>
          <a:ln w="9525">
            <a:noFill/>
            <a:miter lim="800000"/>
            <a:headEnd/>
            <a:tailEnd/>
          </a:ln>
          <a:effectLst/>
        </p:spPr>
        <p:txBody>
          <a:bodyPr vert="horz" wrap="square" lIns="468720" tIns="234360" rIns="468720" bIns="234360" numCol="1" anchor="t" anchorCtr="0" compatLnSpc="1">
            <a:prstTxWarp prst="textNoShape">
              <a:avLst/>
            </a:prstTxWarp>
          </a:bodyPr>
          <a:lstStyle>
            <a:lvl1pPr algn="r" eaLnBrk="0" hangingPunct="0">
              <a:defRPr sz="6200"/>
            </a:lvl1pPr>
          </a:lstStyle>
          <a:p>
            <a:pPr>
              <a:defRPr/>
            </a:pPr>
            <a:endParaRPr lang="zh-CN" altLang="zh-CN"/>
          </a:p>
        </p:txBody>
      </p:sp>
      <p:sp>
        <p:nvSpPr>
          <p:cNvPr id="4100" name="Rectangle 1028"/>
          <p:cNvSpPr>
            <a:spLocks noGrp="1" noChangeArrowheads="1"/>
          </p:cNvSpPr>
          <p:nvPr>
            <p:ph type="ftr" sz="quarter" idx="2"/>
          </p:nvPr>
        </p:nvSpPr>
        <p:spPr bwMode="auto">
          <a:xfrm>
            <a:off x="0" y="47871063"/>
            <a:ext cx="13712825" cy="2517775"/>
          </a:xfrm>
          <a:prstGeom prst="rect">
            <a:avLst/>
          </a:prstGeom>
          <a:noFill/>
          <a:ln w="9525">
            <a:noFill/>
            <a:miter lim="800000"/>
            <a:headEnd/>
            <a:tailEnd/>
          </a:ln>
          <a:effectLst/>
        </p:spPr>
        <p:txBody>
          <a:bodyPr vert="horz" wrap="square" lIns="468720" tIns="234360" rIns="468720" bIns="234360" numCol="1" anchor="b" anchorCtr="0" compatLnSpc="1">
            <a:prstTxWarp prst="textNoShape">
              <a:avLst/>
            </a:prstTxWarp>
          </a:bodyPr>
          <a:lstStyle>
            <a:lvl1pPr eaLnBrk="0" hangingPunct="0">
              <a:defRPr sz="6200"/>
            </a:lvl1pPr>
          </a:lstStyle>
          <a:p>
            <a:pPr>
              <a:defRPr/>
            </a:pPr>
            <a:endParaRPr lang="zh-CN" altLang="zh-CN"/>
          </a:p>
        </p:txBody>
      </p:sp>
      <p:sp>
        <p:nvSpPr>
          <p:cNvPr id="4101" name="Rectangle 1029"/>
          <p:cNvSpPr>
            <a:spLocks noGrp="1" noChangeArrowheads="1"/>
          </p:cNvSpPr>
          <p:nvPr>
            <p:ph type="sldNum" sz="quarter" idx="3"/>
          </p:nvPr>
        </p:nvSpPr>
        <p:spPr bwMode="auto">
          <a:xfrm>
            <a:off x="17930813" y="47871063"/>
            <a:ext cx="13712825" cy="2517775"/>
          </a:xfrm>
          <a:prstGeom prst="rect">
            <a:avLst/>
          </a:prstGeom>
          <a:noFill/>
          <a:ln w="9525">
            <a:noFill/>
            <a:miter lim="800000"/>
            <a:headEnd/>
            <a:tailEnd/>
          </a:ln>
          <a:effectLst/>
        </p:spPr>
        <p:txBody>
          <a:bodyPr vert="horz" wrap="square" lIns="468720" tIns="234360" rIns="468720" bIns="234360" numCol="1" anchor="b" anchorCtr="0" compatLnSpc="1">
            <a:prstTxWarp prst="textNoShape">
              <a:avLst/>
            </a:prstTxWarp>
          </a:bodyPr>
          <a:lstStyle>
            <a:lvl1pPr algn="r" eaLnBrk="0" hangingPunct="0">
              <a:defRPr sz="6200"/>
            </a:lvl1pPr>
          </a:lstStyle>
          <a:p>
            <a:pPr>
              <a:defRPr/>
            </a:pPr>
            <a:fld id="{F59141CC-207F-4281-906F-BC4E76C30FAF}" type="slidenum">
              <a:rPr lang="en-US" altLang="zh-CN"/>
              <a:pPr>
                <a:defRPr/>
              </a:pPr>
              <a:t>‹#›</a:t>
            </a:fld>
            <a:endParaRPr lang="en-US" altLang="zh-CN"/>
          </a:p>
        </p:txBody>
      </p:sp>
    </p:spTree>
    <p:extLst>
      <p:ext uri="{BB962C8B-B14F-4D97-AF65-F5344CB8AC3E}">
        <p14:creationId xmlns:p14="http://schemas.microsoft.com/office/powerpoint/2010/main" val="361765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712825" cy="25193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7924463" y="0"/>
            <a:ext cx="13711237" cy="2519363"/>
          </a:xfrm>
          <a:prstGeom prst="rect">
            <a:avLst/>
          </a:prstGeom>
        </p:spPr>
        <p:txBody>
          <a:bodyPr vert="horz" lIns="91440" tIns="45720" rIns="91440" bIns="45720" rtlCol="0"/>
          <a:lstStyle>
            <a:lvl1pPr algn="r">
              <a:defRPr sz="1200"/>
            </a:lvl1pPr>
          </a:lstStyle>
          <a:p>
            <a:fld id="{2EC1BED5-10B9-4A74-8836-18ACCCFBF937}" type="datetimeFigureOut">
              <a:rPr lang="en-US" smtClean="0"/>
              <a:t>6/6/2018</a:t>
            </a:fld>
            <a:endParaRPr lang="en-US"/>
          </a:p>
        </p:txBody>
      </p:sp>
      <p:sp>
        <p:nvSpPr>
          <p:cNvPr id="4" name="Slide Image Placeholder 3"/>
          <p:cNvSpPr>
            <a:spLocks noGrp="1" noRot="1" noChangeAspect="1"/>
          </p:cNvSpPr>
          <p:nvPr>
            <p:ph type="sldImg" idx="2"/>
          </p:nvPr>
        </p:nvSpPr>
        <p:spPr>
          <a:xfrm>
            <a:off x="920750" y="3779838"/>
            <a:ext cx="29802138" cy="188944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3163888" y="23934738"/>
            <a:ext cx="25315862" cy="2267426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7859950"/>
            <a:ext cx="13712825" cy="25193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7924463" y="47859950"/>
            <a:ext cx="13711237" cy="2519363"/>
          </a:xfrm>
          <a:prstGeom prst="rect">
            <a:avLst/>
          </a:prstGeom>
        </p:spPr>
        <p:txBody>
          <a:bodyPr vert="horz" lIns="91440" tIns="45720" rIns="91440" bIns="45720" rtlCol="0" anchor="b"/>
          <a:lstStyle>
            <a:lvl1pPr algn="r">
              <a:defRPr sz="1200"/>
            </a:lvl1pPr>
          </a:lstStyle>
          <a:p>
            <a:fld id="{EC6833AB-FA9D-46DC-945C-3E72B39CBA1C}" type="slidenum">
              <a:rPr lang="en-US" smtClean="0"/>
              <a:t>‹#›</a:t>
            </a:fld>
            <a:endParaRPr lang="en-US"/>
          </a:p>
        </p:txBody>
      </p:sp>
    </p:spTree>
    <p:extLst>
      <p:ext uri="{BB962C8B-B14F-4D97-AF65-F5344CB8AC3E}">
        <p14:creationId xmlns:p14="http://schemas.microsoft.com/office/powerpoint/2010/main" val="351592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6833AB-FA9D-46DC-945C-3E72B39CBA1C}" type="slidenum">
              <a:rPr lang="en-US" smtClean="0"/>
              <a:t>1</a:t>
            </a:fld>
            <a:endParaRPr lang="en-US"/>
          </a:p>
        </p:txBody>
      </p:sp>
    </p:spTree>
    <p:extLst>
      <p:ext uri="{BB962C8B-B14F-4D97-AF65-F5344CB8AC3E}">
        <p14:creationId xmlns:p14="http://schemas.microsoft.com/office/powerpoint/2010/main" val="1754202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083800"/>
            <a:ext cx="43526075" cy="6958013"/>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18394363"/>
            <a:ext cx="35845750" cy="8296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85A7DDAA-B057-40C6-863E-35F4634A9F34}"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2F93DDB8-9BC9-4704-B463-2140368B0364}"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2886075"/>
            <a:ext cx="10880725" cy="25968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40163" y="2886075"/>
            <a:ext cx="32492950" cy="25968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A6E36B0D-3583-46F9-AFD1-6CA404DA488B}"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792666F8-F100-4C0D-98AA-1BE27D35B5DA}"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0859750"/>
            <a:ext cx="43526075" cy="64468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3758863"/>
            <a:ext cx="43526075" cy="71008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812DF37F-C4E8-4E15-98E8-DD0E11F744E1}"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40163" y="9377363"/>
            <a:ext cx="21686837" cy="19477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9377363"/>
            <a:ext cx="21686838" cy="19477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99363DBC-D208-4995-89F2-F65F75105AE2}"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00163"/>
            <a:ext cx="46085125" cy="5410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7265988"/>
            <a:ext cx="22625050" cy="3028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0294938"/>
            <a:ext cx="22625050" cy="18702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7265988"/>
            <a:ext cx="22632988" cy="30289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0294938"/>
            <a:ext cx="22632988" cy="18702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9" name="Rectangle 6"/>
          <p:cNvSpPr>
            <a:spLocks noGrp="1" noChangeArrowheads="1"/>
          </p:cNvSpPr>
          <p:nvPr>
            <p:ph type="sldNum" sz="quarter" idx="12"/>
          </p:nvPr>
        </p:nvSpPr>
        <p:spPr>
          <a:ln/>
        </p:spPr>
        <p:txBody>
          <a:bodyPr/>
          <a:lstStyle>
            <a:lvl1pPr>
              <a:defRPr/>
            </a:lvl1pPr>
          </a:lstStyle>
          <a:p>
            <a:pPr>
              <a:defRPr/>
            </a:pPr>
            <a:fld id="{E481BD91-C8D8-4715-8AA9-CB7B62E2F3B2}"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5" name="Rectangle 6"/>
          <p:cNvSpPr>
            <a:spLocks noGrp="1" noChangeArrowheads="1"/>
          </p:cNvSpPr>
          <p:nvPr>
            <p:ph type="sldNum" sz="quarter" idx="12"/>
          </p:nvPr>
        </p:nvSpPr>
        <p:spPr>
          <a:ln/>
        </p:spPr>
        <p:txBody>
          <a:bodyPr/>
          <a:lstStyle>
            <a:lvl1pPr>
              <a:defRPr/>
            </a:lvl1pPr>
          </a:lstStyle>
          <a:p>
            <a:pPr>
              <a:defRPr/>
            </a:pPr>
            <a:fld id="{BD32F412-F113-4ED0-BF9F-5172EA99F760}"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4" name="Rectangle 6"/>
          <p:cNvSpPr>
            <a:spLocks noGrp="1" noChangeArrowheads="1"/>
          </p:cNvSpPr>
          <p:nvPr>
            <p:ph type="sldNum" sz="quarter" idx="12"/>
          </p:nvPr>
        </p:nvSpPr>
        <p:spPr>
          <a:ln/>
        </p:spPr>
        <p:txBody>
          <a:bodyPr/>
          <a:lstStyle>
            <a:lvl1pPr>
              <a:defRPr/>
            </a:lvl1pPr>
          </a:lstStyle>
          <a:p>
            <a:pPr>
              <a:defRPr/>
            </a:pPr>
            <a:fld id="{E3FB429D-9CBB-48E7-BFC0-4A7DC4301D6A}"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292225"/>
            <a:ext cx="16846550" cy="55006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292225"/>
            <a:ext cx="28625800" cy="277050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6792913"/>
            <a:ext cx="16846550" cy="222043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9DEF4F4D-B625-409F-A605-3851C5DE1871}"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2723475"/>
            <a:ext cx="30724475" cy="268128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2900363"/>
            <a:ext cx="30724475" cy="194770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036175" y="25404763"/>
            <a:ext cx="30724475" cy="3810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139A61C5-EA16-443A-B2F1-FA771E618B79}"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40163" y="2886075"/>
            <a:ext cx="43526075" cy="5410200"/>
          </a:xfrm>
          <a:prstGeom prst="rect">
            <a:avLst/>
          </a:prstGeom>
          <a:noFill/>
          <a:ln w="9525">
            <a:noFill/>
            <a:miter lim="800000"/>
            <a:headEnd/>
            <a:tailEnd/>
          </a:ln>
        </p:spPr>
        <p:txBody>
          <a:bodyPr vert="horz" wrap="square" lIns="478094" tIns="239047" rIns="478094" bIns="239047" numCol="1" anchor="ctr" anchorCtr="0" compatLnSpc="1">
            <a:prstTxWarp prst="textNoShape">
              <a:avLst/>
            </a:prstTxWarp>
          </a:bodyPr>
          <a:lstStyle/>
          <a:p>
            <a:pPr lvl="0"/>
            <a:r>
              <a:rPr lang="en-US" altLang="zh-CN" smtClean="0"/>
              <a:t>Click to edit Master title style</a:t>
            </a:r>
          </a:p>
        </p:txBody>
      </p:sp>
      <p:sp>
        <p:nvSpPr>
          <p:cNvPr id="2051" name="Rectangle 3"/>
          <p:cNvSpPr>
            <a:spLocks noGrp="1" noChangeArrowheads="1"/>
          </p:cNvSpPr>
          <p:nvPr>
            <p:ph type="body" idx="1"/>
          </p:nvPr>
        </p:nvSpPr>
        <p:spPr bwMode="auto">
          <a:xfrm>
            <a:off x="3840163" y="9377363"/>
            <a:ext cx="43526075" cy="19477037"/>
          </a:xfrm>
          <a:prstGeom prst="rect">
            <a:avLst/>
          </a:prstGeom>
          <a:noFill/>
          <a:ln w="9525">
            <a:noFill/>
            <a:miter lim="800000"/>
            <a:headEnd/>
            <a:tailEnd/>
          </a:ln>
        </p:spPr>
        <p:txBody>
          <a:bodyPr vert="horz" wrap="square" lIns="478094" tIns="239047" rIns="478094" bIns="239047"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3840163" y="29575125"/>
            <a:ext cx="10668000" cy="2165350"/>
          </a:xfrm>
          <a:prstGeom prst="rect">
            <a:avLst/>
          </a:prstGeom>
          <a:noFill/>
          <a:ln w="9525">
            <a:noFill/>
            <a:miter lim="800000"/>
            <a:headEnd/>
            <a:tailEnd/>
          </a:ln>
          <a:effectLst/>
        </p:spPr>
        <p:txBody>
          <a:bodyPr vert="horz" wrap="square" lIns="478094" tIns="239047" rIns="478094" bIns="239047" numCol="1" anchor="t" anchorCtr="0" compatLnSpc="1">
            <a:prstTxWarp prst="textNoShape">
              <a:avLst/>
            </a:prstTxWarp>
          </a:bodyPr>
          <a:lstStyle>
            <a:lvl1pPr eaLnBrk="0" hangingPunct="0">
              <a:defRPr sz="7300"/>
            </a:lvl1pPr>
          </a:lstStyle>
          <a:p>
            <a:pPr>
              <a:defRPr/>
            </a:pPr>
            <a:endParaRPr lang="zh-CN" altLang="zh-CN"/>
          </a:p>
        </p:txBody>
      </p:sp>
      <p:sp>
        <p:nvSpPr>
          <p:cNvPr id="1029" name="Rectangle 5"/>
          <p:cNvSpPr>
            <a:spLocks noGrp="1" noChangeArrowheads="1"/>
          </p:cNvSpPr>
          <p:nvPr>
            <p:ph type="ftr" sz="quarter" idx="3"/>
          </p:nvPr>
        </p:nvSpPr>
        <p:spPr bwMode="auto">
          <a:xfrm>
            <a:off x="17495838" y="29575125"/>
            <a:ext cx="16214725" cy="2165350"/>
          </a:xfrm>
          <a:prstGeom prst="rect">
            <a:avLst/>
          </a:prstGeom>
          <a:noFill/>
          <a:ln w="9525">
            <a:noFill/>
            <a:miter lim="800000"/>
            <a:headEnd/>
            <a:tailEnd/>
          </a:ln>
          <a:effectLst/>
        </p:spPr>
        <p:txBody>
          <a:bodyPr vert="horz" wrap="square" lIns="478094" tIns="239047" rIns="478094" bIns="239047" numCol="1" anchor="t" anchorCtr="0" compatLnSpc="1">
            <a:prstTxWarp prst="textNoShape">
              <a:avLst/>
            </a:prstTxWarp>
          </a:bodyPr>
          <a:lstStyle>
            <a:lvl1pPr algn="ctr" eaLnBrk="0" hangingPunct="0">
              <a:defRPr sz="7300"/>
            </a:lvl1pPr>
          </a:lstStyle>
          <a:p>
            <a:pPr>
              <a:defRPr/>
            </a:pPr>
            <a:endParaRPr lang="zh-CN" altLang="zh-CN"/>
          </a:p>
        </p:txBody>
      </p:sp>
      <p:sp>
        <p:nvSpPr>
          <p:cNvPr id="1030" name="Rectangle 6"/>
          <p:cNvSpPr>
            <a:spLocks noGrp="1" noChangeArrowheads="1"/>
          </p:cNvSpPr>
          <p:nvPr>
            <p:ph type="sldNum" sz="quarter" idx="4"/>
          </p:nvPr>
        </p:nvSpPr>
        <p:spPr bwMode="auto">
          <a:xfrm>
            <a:off x="36698238" y="29575125"/>
            <a:ext cx="10668000" cy="2165350"/>
          </a:xfrm>
          <a:prstGeom prst="rect">
            <a:avLst/>
          </a:prstGeom>
          <a:noFill/>
          <a:ln w="9525">
            <a:noFill/>
            <a:miter lim="800000"/>
            <a:headEnd/>
            <a:tailEnd/>
          </a:ln>
          <a:effectLst/>
        </p:spPr>
        <p:txBody>
          <a:bodyPr vert="horz" wrap="square" lIns="478094" tIns="239047" rIns="478094" bIns="239047" numCol="1" anchor="t" anchorCtr="0" compatLnSpc="1">
            <a:prstTxWarp prst="textNoShape">
              <a:avLst/>
            </a:prstTxWarp>
          </a:bodyPr>
          <a:lstStyle>
            <a:lvl1pPr algn="r" eaLnBrk="0" hangingPunct="0">
              <a:defRPr sz="7300"/>
            </a:lvl1pPr>
          </a:lstStyle>
          <a:p>
            <a:pPr>
              <a:defRPr/>
            </a:pPr>
            <a:fld id="{3F17A7CD-3288-4AC7-A589-6A54756E932A}"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81550" rtl="0" eaLnBrk="0" fontAlgn="base" hangingPunct="0">
        <a:spcBef>
          <a:spcPct val="0"/>
        </a:spcBef>
        <a:spcAft>
          <a:spcPct val="0"/>
        </a:spcAft>
        <a:defRPr sz="23000">
          <a:solidFill>
            <a:schemeClr val="tx2"/>
          </a:solidFill>
          <a:latin typeface="+mj-lt"/>
          <a:ea typeface="+mj-ea"/>
          <a:cs typeface="+mj-cs"/>
        </a:defRPr>
      </a:lvl1pPr>
      <a:lvl2pPr algn="ctr" defTabSz="4781550" rtl="0" eaLnBrk="0" fontAlgn="base" hangingPunct="0">
        <a:spcBef>
          <a:spcPct val="0"/>
        </a:spcBef>
        <a:spcAft>
          <a:spcPct val="0"/>
        </a:spcAft>
        <a:defRPr sz="23000">
          <a:solidFill>
            <a:schemeClr val="tx2"/>
          </a:solidFill>
          <a:latin typeface="Times New Roman" pitchFamily="18" charset="0"/>
        </a:defRPr>
      </a:lvl2pPr>
      <a:lvl3pPr algn="ctr" defTabSz="4781550" rtl="0" eaLnBrk="0" fontAlgn="base" hangingPunct="0">
        <a:spcBef>
          <a:spcPct val="0"/>
        </a:spcBef>
        <a:spcAft>
          <a:spcPct val="0"/>
        </a:spcAft>
        <a:defRPr sz="23000">
          <a:solidFill>
            <a:schemeClr val="tx2"/>
          </a:solidFill>
          <a:latin typeface="Times New Roman" pitchFamily="18" charset="0"/>
        </a:defRPr>
      </a:lvl3pPr>
      <a:lvl4pPr algn="ctr" defTabSz="4781550" rtl="0" eaLnBrk="0" fontAlgn="base" hangingPunct="0">
        <a:spcBef>
          <a:spcPct val="0"/>
        </a:spcBef>
        <a:spcAft>
          <a:spcPct val="0"/>
        </a:spcAft>
        <a:defRPr sz="23000">
          <a:solidFill>
            <a:schemeClr val="tx2"/>
          </a:solidFill>
          <a:latin typeface="Times New Roman" pitchFamily="18" charset="0"/>
        </a:defRPr>
      </a:lvl4pPr>
      <a:lvl5pPr algn="ctr" defTabSz="4781550" rtl="0" eaLnBrk="0" fontAlgn="base" hangingPunct="0">
        <a:spcBef>
          <a:spcPct val="0"/>
        </a:spcBef>
        <a:spcAft>
          <a:spcPct val="0"/>
        </a:spcAft>
        <a:defRPr sz="23000">
          <a:solidFill>
            <a:schemeClr val="tx2"/>
          </a:solidFill>
          <a:latin typeface="Times New Roman" pitchFamily="18" charset="0"/>
        </a:defRPr>
      </a:lvl5pPr>
      <a:lvl6pPr marL="457200" algn="ctr" defTabSz="4781550" rtl="0" eaLnBrk="0" fontAlgn="base" hangingPunct="0">
        <a:spcBef>
          <a:spcPct val="0"/>
        </a:spcBef>
        <a:spcAft>
          <a:spcPct val="0"/>
        </a:spcAft>
        <a:defRPr sz="23000">
          <a:solidFill>
            <a:schemeClr val="tx2"/>
          </a:solidFill>
          <a:latin typeface="Times New Roman" pitchFamily="18" charset="0"/>
        </a:defRPr>
      </a:lvl6pPr>
      <a:lvl7pPr marL="914400" algn="ctr" defTabSz="4781550" rtl="0" eaLnBrk="0" fontAlgn="base" hangingPunct="0">
        <a:spcBef>
          <a:spcPct val="0"/>
        </a:spcBef>
        <a:spcAft>
          <a:spcPct val="0"/>
        </a:spcAft>
        <a:defRPr sz="23000">
          <a:solidFill>
            <a:schemeClr val="tx2"/>
          </a:solidFill>
          <a:latin typeface="Times New Roman" pitchFamily="18" charset="0"/>
        </a:defRPr>
      </a:lvl7pPr>
      <a:lvl8pPr marL="1371600" algn="ctr" defTabSz="4781550" rtl="0" eaLnBrk="0" fontAlgn="base" hangingPunct="0">
        <a:spcBef>
          <a:spcPct val="0"/>
        </a:spcBef>
        <a:spcAft>
          <a:spcPct val="0"/>
        </a:spcAft>
        <a:defRPr sz="23000">
          <a:solidFill>
            <a:schemeClr val="tx2"/>
          </a:solidFill>
          <a:latin typeface="Times New Roman" pitchFamily="18" charset="0"/>
        </a:defRPr>
      </a:lvl8pPr>
      <a:lvl9pPr marL="1828800" algn="ctr" defTabSz="4781550" rtl="0" eaLnBrk="0" fontAlgn="base" hangingPunct="0">
        <a:spcBef>
          <a:spcPct val="0"/>
        </a:spcBef>
        <a:spcAft>
          <a:spcPct val="0"/>
        </a:spcAft>
        <a:defRPr sz="23000">
          <a:solidFill>
            <a:schemeClr val="tx2"/>
          </a:solidFill>
          <a:latin typeface="Times New Roman" pitchFamily="18" charset="0"/>
        </a:defRPr>
      </a:lvl9pPr>
    </p:titleStyle>
    <p:bodyStyle>
      <a:lvl1pPr marL="1792288" indent="-1792288" algn="l" defTabSz="4781550" rtl="0" eaLnBrk="0" fontAlgn="base" hangingPunct="0">
        <a:spcBef>
          <a:spcPct val="20000"/>
        </a:spcBef>
        <a:spcAft>
          <a:spcPct val="0"/>
        </a:spcAft>
        <a:buChar char="•"/>
        <a:defRPr sz="16700">
          <a:solidFill>
            <a:schemeClr val="tx1"/>
          </a:solidFill>
          <a:latin typeface="+mn-lt"/>
          <a:ea typeface="+mn-ea"/>
          <a:cs typeface="+mn-cs"/>
        </a:defRPr>
      </a:lvl1pPr>
      <a:lvl2pPr marL="3884613" indent="-1493838" algn="l" defTabSz="4781550" rtl="0" eaLnBrk="0" fontAlgn="base" hangingPunct="0">
        <a:spcBef>
          <a:spcPct val="20000"/>
        </a:spcBef>
        <a:spcAft>
          <a:spcPct val="0"/>
        </a:spcAft>
        <a:buChar char="–"/>
        <a:defRPr sz="14600">
          <a:solidFill>
            <a:schemeClr val="tx1"/>
          </a:solidFill>
          <a:latin typeface="+mn-lt"/>
        </a:defRPr>
      </a:lvl2pPr>
      <a:lvl3pPr marL="5976938" indent="-1195388" algn="l" defTabSz="4781550" rtl="0" eaLnBrk="0" fontAlgn="base" hangingPunct="0">
        <a:spcBef>
          <a:spcPct val="20000"/>
        </a:spcBef>
        <a:spcAft>
          <a:spcPct val="0"/>
        </a:spcAft>
        <a:buChar char="•"/>
        <a:defRPr sz="12500">
          <a:solidFill>
            <a:schemeClr val="tx1"/>
          </a:solidFill>
          <a:latin typeface="+mn-lt"/>
        </a:defRPr>
      </a:lvl3pPr>
      <a:lvl4pPr marL="8366125" indent="-1195388" algn="l" defTabSz="4781550" rtl="0" eaLnBrk="0" fontAlgn="base" hangingPunct="0">
        <a:spcBef>
          <a:spcPct val="20000"/>
        </a:spcBef>
        <a:spcAft>
          <a:spcPct val="0"/>
        </a:spcAft>
        <a:buChar char="–"/>
        <a:defRPr sz="10500">
          <a:solidFill>
            <a:schemeClr val="tx1"/>
          </a:solidFill>
          <a:latin typeface="+mn-lt"/>
        </a:defRPr>
      </a:lvl4pPr>
      <a:lvl5pPr marL="10756900" indent="-1195388" algn="l" defTabSz="4781550" rtl="0" eaLnBrk="0" fontAlgn="base" hangingPunct="0">
        <a:spcBef>
          <a:spcPct val="20000"/>
        </a:spcBef>
        <a:spcAft>
          <a:spcPct val="0"/>
        </a:spcAft>
        <a:buChar char="»"/>
        <a:defRPr sz="10500">
          <a:solidFill>
            <a:schemeClr val="tx1"/>
          </a:solidFill>
          <a:latin typeface="+mn-lt"/>
        </a:defRPr>
      </a:lvl5pPr>
      <a:lvl6pPr marL="11214100" indent="-1195388" algn="l" defTabSz="4781550" rtl="0" eaLnBrk="0" fontAlgn="base" hangingPunct="0">
        <a:spcBef>
          <a:spcPct val="20000"/>
        </a:spcBef>
        <a:spcAft>
          <a:spcPct val="0"/>
        </a:spcAft>
        <a:buChar char="»"/>
        <a:defRPr sz="10500">
          <a:solidFill>
            <a:schemeClr val="tx1"/>
          </a:solidFill>
          <a:latin typeface="+mn-lt"/>
        </a:defRPr>
      </a:lvl6pPr>
      <a:lvl7pPr marL="11671300" indent="-1195388" algn="l" defTabSz="4781550" rtl="0" eaLnBrk="0" fontAlgn="base" hangingPunct="0">
        <a:spcBef>
          <a:spcPct val="20000"/>
        </a:spcBef>
        <a:spcAft>
          <a:spcPct val="0"/>
        </a:spcAft>
        <a:buChar char="»"/>
        <a:defRPr sz="10500">
          <a:solidFill>
            <a:schemeClr val="tx1"/>
          </a:solidFill>
          <a:latin typeface="+mn-lt"/>
        </a:defRPr>
      </a:lvl7pPr>
      <a:lvl8pPr marL="12128500" indent="-1195388" algn="l" defTabSz="4781550" rtl="0" eaLnBrk="0" fontAlgn="base" hangingPunct="0">
        <a:spcBef>
          <a:spcPct val="20000"/>
        </a:spcBef>
        <a:spcAft>
          <a:spcPct val="0"/>
        </a:spcAft>
        <a:buChar char="»"/>
        <a:defRPr sz="10500">
          <a:solidFill>
            <a:schemeClr val="tx1"/>
          </a:solidFill>
          <a:latin typeface="+mn-lt"/>
        </a:defRPr>
      </a:lvl8pPr>
      <a:lvl9pPr marL="12585700" indent="-1195388" algn="l" defTabSz="4781550" rtl="0" eaLnBrk="0" fontAlgn="base" hangingPunct="0">
        <a:spcBef>
          <a:spcPct val="20000"/>
        </a:spcBef>
        <a:spcAft>
          <a:spcPct val="0"/>
        </a:spcAft>
        <a:buChar char="»"/>
        <a:defRPr sz="10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image" Target="../media/image1.jpe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1" name="Text Box 3"/>
          <p:cNvSpPr txBox="1">
            <a:spLocks noChangeArrowheads="1"/>
          </p:cNvSpPr>
          <p:nvPr/>
        </p:nvSpPr>
        <p:spPr bwMode="auto">
          <a:xfrm>
            <a:off x="4800600" y="396987"/>
            <a:ext cx="41835504" cy="5386090"/>
          </a:xfrm>
          <a:prstGeom prst="rect">
            <a:avLst/>
          </a:prstGeom>
          <a:gradFill rotWithShape="0">
            <a:gsLst>
              <a:gs pos="0">
                <a:srgbClr val="760000"/>
              </a:gs>
              <a:gs pos="100000">
                <a:srgbClr val="FF0000"/>
              </a:gs>
            </a:gsLst>
            <a:lin ang="5400000" scaled="1"/>
          </a:gradFill>
          <a:ln w="76200">
            <a:solidFill>
              <a:schemeClr val="tx1"/>
            </a:solidFill>
            <a:miter lim="800000"/>
            <a:headEnd/>
            <a:tailEnd/>
          </a:ln>
        </p:spPr>
        <p:txBody>
          <a:bodyPr wrap="square">
            <a:spAutoFit/>
          </a:bodyPr>
          <a:lstStyle/>
          <a:p>
            <a:pPr algn="ctr" eaLnBrk="0" hangingPunct="0">
              <a:spcBef>
                <a:spcPts val="0"/>
              </a:spcBef>
            </a:pPr>
            <a:r>
              <a:rPr lang="en-US" sz="9600" dirty="0">
                <a:solidFill>
                  <a:schemeClr val="bg1"/>
                </a:solidFill>
                <a:latin typeface="Segoe UI Semibold" panose="020B0702040204020203" pitchFamily="34" charset="0"/>
              </a:rPr>
              <a:t>Impact of Infection Control Assessment and Response (ICAR) Team on Infection Control Programs in Acute Care Hospitals in Nebraska </a:t>
            </a:r>
            <a:endParaRPr lang="en-US" sz="10400" dirty="0" smtClean="0">
              <a:solidFill>
                <a:schemeClr val="bg1"/>
              </a:solidFill>
              <a:latin typeface="Segoe UI Semibold" panose="020B0702040204020203" pitchFamily="34" charset="0"/>
            </a:endParaRPr>
          </a:p>
          <a:p>
            <a:pPr algn="ctr" eaLnBrk="0" hangingPunct="0">
              <a:spcBef>
                <a:spcPts val="0"/>
              </a:spcBef>
            </a:pPr>
            <a:r>
              <a:rPr lang="en-US" sz="4000" dirty="0">
                <a:solidFill>
                  <a:schemeClr val="bg1"/>
                </a:solidFill>
                <a:latin typeface="Segoe UI Semibold" panose="020B0702040204020203" pitchFamily="34" charset="0"/>
              </a:rPr>
              <a:t>Kate Tyner, BSN, RN,CIC</a:t>
            </a:r>
            <a:r>
              <a:rPr lang="en-US" sz="4000" baseline="30000" dirty="0">
                <a:solidFill>
                  <a:schemeClr val="bg1"/>
                </a:solidFill>
                <a:latin typeface="Segoe UI Semibold" panose="020B0702040204020203" pitchFamily="34" charset="0"/>
              </a:rPr>
              <a:t>1 </a:t>
            </a:r>
            <a:r>
              <a:rPr lang="en-US" sz="4000" baseline="30000" dirty="0" smtClean="0">
                <a:solidFill>
                  <a:schemeClr val="bg1"/>
                </a:solidFill>
                <a:latin typeface="Segoe UI Semibold" panose="020B0702040204020203" pitchFamily="34" charset="0"/>
              </a:rPr>
              <a:t>, </a:t>
            </a:r>
            <a:r>
              <a:rPr lang="en-US" sz="4000" dirty="0" smtClean="0">
                <a:solidFill>
                  <a:schemeClr val="bg1"/>
                </a:solidFill>
                <a:latin typeface="Segoe UI Semibold" panose="020B0702040204020203" pitchFamily="34" charset="0"/>
              </a:rPr>
              <a:t>Teresa Fitzgerald, RN, BSN, CIC</a:t>
            </a:r>
            <a:r>
              <a:rPr lang="en-US" sz="4000" baseline="30000" dirty="0" smtClean="0">
                <a:solidFill>
                  <a:schemeClr val="bg1"/>
                </a:solidFill>
                <a:latin typeface="Segoe UI Semibold" panose="020B0702040204020203" pitchFamily="34" charset="0"/>
              </a:rPr>
              <a:t>1, </a:t>
            </a:r>
            <a:r>
              <a:rPr lang="en-US" sz="4000" dirty="0" smtClean="0">
                <a:solidFill>
                  <a:schemeClr val="bg1"/>
                </a:solidFill>
                <a:latin typeface="Segoe UI Semibold" panose="020B0702040204020203" pitchFamily="34" charset="0"/>
              </a:rPr>
              <a:t>Regina </a:t>
            </a:r>
            <a:r>
              <a:rPr lang="en-US" sz="4000" dirty="0">
                <a:solidFill>
                  <a:schemeClr val="bg1"/>
                </a:solidFill>
                <a:latin typeface="Segoe UI Semibold" panose="020B0702040204020203" pitchFamily="34" charset="0"/>
              </a:rPr>
              <a:t>Nailon, </a:t>
            </a:r>
            <a:r>
              <a:rPr lang="en-US" sz="4000" dirty="0" smtClean="0">
                <a:solidFill>
                  <a:schemeClr val="bg1"/>
                </a:solidFill>
                <a:latin typeface="Segoe UI Semibold" panose="020B0702040204020203" pitchFamily="34" charset="0"/>
              </a:rPr>
              <a:t>PhD, RN</a:t>
            </a:r>
            <a:r>
              <a:rPr lang="en-US" sz="4000" baseline="30000" dirty="0" smtClean="0">
                <a:solidFill>
                  <a:schemeClr val="bg1"/>
                </a:solidFill>
                <a:latin typeface="Segoe UI Semibold" panose="020B0702040204020203" pitchFamily="34" charset="0"/>
              </a:rPr>
              <a:t>1</a:t>
            </a:r>
            <a:r>
              <a:rPr lang="en-US" sz="4000" dirty="0" smtClean="0">
                <a:solidFill>
                  <a:schemeClr val="bg1"/>
                </a:solidFill>
                <a:latin typeface="Segoe UI Semibold" panose="020B0702040204020203" pitchFamily="34" charset="0"/>
              </a:rPr>
              <a:t>, Margaret Drake MT, ASCP, CIC</a:t>
            </a:r>
            <a:r>
              <a:rPr lang="en-US" sz="4000" baseline="30000" dirty="0" smtClean="0">
                <a:solidFill>
                  <a:schemeClr val="bg1"/>
                </a:solidFill>
                <a:latin typeface="Segoe UI Semibold" panose="020B0702040204020203" pitchFamily="34" charset="0"/>
              </a:rPr>
              <a:t>1,2</a:t>
            </a:r>
            <a:r>
              <a:rPr lang="en-US" sz="4000" dirty="0" smtClean="0">
                <a:solidFill>
                  <a:schemeClr val="bg1"/>
                </a:solidFill>
                <a:latin typeface="Segoe UI Semibold" panose="020B0702040204020203" pitchFamily="34" charset="0"/>
              </a:rPr>
              <a:t>,</a:t>
            </a:r>
            <a:r>
              <a:rPr lang="it-IT" sz="4000" dirty="0" smtClean="0">
                <a:latin typeface="Segoe UI Semibold" panose="020B0702040204020203" pitchFamily="34" charset="0"/>
              </a:rPr>
              <a:t> </a:t>
            </a:r>
            <a:r>
              <a:rPr lang="it-IT" sz="4000" dirty="0">
                <a:solidFill>
                  <a:schemeClr val="bg1"/>
                </a:solidFill>
                <a:latin typeface="Segoe UI Semibold" panose="020B0702040204020203" pitchFamily="34" charset="0"/>
              </a:rPr>
              <a:t>Teresa Micheels, MSN, RN, </a:t>
            </a:r>
            <a:r>
              <a:rPr lang="it-IT" sz="4000" dirty="0" smtClean="0">
                <a:solidFill>
                  <a:schemeClr val="bg1"/>
                </a:solidFill>
                <a:latin typeface="Segoe UI Semibold" panose="020B0702040204020203" pitchFamily="34" charset="0"/>
              </a:rPr>
              <a:t>CIC</a:t>
            </a:r>
            <a:r>
              <a:rPr lang="it-IT" sz="4000" baseline="30000" dirty="0" smtClean="0">
                <a:solidFill>
                  <a:schemeClr val="bg1"/>
                </a:solidFill>
                <a:latin typeface="Segoe UI Semibold" panose="020B0702040204020203" pitchFamily="34" charset="0"/>
              </a:rPr>
              <a:t>1,</a:t>
            </a:r>
            <a:r>
              <a:rPr lang="it-IT" sz="4000" baseline="30000" dirty="0">
                <a:solidFill>
                  <a:schemeClr val="bg1"/>
                </a:solidFill>
                <a:latin typeface="Segoe UI Semibold" panose="020B0702040204020203" pitchFamily="34" charset="0"/>
              </a:rPr>
              <a:t>3</a:t>
            </a:r>
            <a:r>
              <a:rPr lang="it-IT" sz="4000" dirty="0" smtClean="0">
                <a:solidFill>
                  <a:schemeClr val="bg1"/>
                </a:solidFill>
                <a:latin typeface="Segoe UI Semibold" panose="020B0702040204020203" pitchFamily="34" charset="0"/>
              </a:rPr>
              <a:t>, </a:t>
            </a:r>
            <a:r>
              <a:rPr lang="en-US" sz="4000" dirty="0" smtClean="0">
                <a:solidFill>
                  <a:schemeClr val="bg1"/>
                </a:solidFill>
                <a:latin typeface="Segoe UI Semibold" panose="020B0702040204020203" pitchFamily="34" charset="0"/>
              </a:rPr>
              <a:t>Mark </a:t>
            </a:r>
            <a:r>
              <a:rPr lang="en-US" sz="4000" dirty="0">
                <a:solidFill>
                  <a:schemeClr val="bg1"/>
                </a:solidFill>
                <a:latin typeface="Segoe UI Semibold" panose="020B0702040204020203" pitchFamily="34" charset="0"/>
              </a:rPr>
              <a:t>E. Rupp, </a:t>
            </a:r>
            <a:r>
              <a:rPr lang="en-US" sz="4000" dirty="0" smtClean="0">
                <a:solidFill>
                  <a:schemeClr val="bg1"/>
                </a:solidFill>
                <a:latin typeface="Segoe UI Semibold" panose="020B0702040204020203" pitchFamily="34" charset="0"/>
              </a:rPr>
              <a:t>MD</a:t>
            </a:r>
            <a:r>
              <a:rPr lang="en-US" sz="4000" baseline="30000" dirty="0" smtClean="0">
                <a:solidFill>
                  <a:schemeClr val="bg1"/>
                </a:solidFill>
                <a:latin typeface="Segoe UI Semibold" panose="020B0702040204020203" pitchFamily="34" charset="0"/>
              </a:rPr>
              <a:t>1,4</a:t>
            </a:r>
            <a:r>
              <a:rPr lang="en-US" sz="4000" dirty="0" smtClean="0">
                <a:solidFill>
                  <a:schemeClr val="bg1"/>
                </a:solidFill>
                <a:latin typeface="Segoe UI Semibold" panose="020B0702040204020203" pitchFamily="34" charset="0"/>
              </a:rPr>
              <a:t>, </a:t>
            </a:r>
          </a:p>
          <a:p>
            <a:pPr algn="ctr" eaLnBrk="0" hangingPunct="0">
              <a:spcBef>
                <a:spcPts val="0"/>
              </a:spcBef>
            </a:pPr>
            <a:r>
              <a:rPr lang="en-US" sz="4000" dirty="0" smtClean="0">
                <a:solidFill>
                  <a:schemeClr val="bg1"/>
                </a:solidFill>
                <a:latin typeface="Segoe UI Semibold" panose="020B0702040204020203" pitchFamily="34" charset="0"/>
              </a:rPr>
              <a:t>Michelle </a:t>
            </a:r>
            <a:r>
              <a:rPr lang="en-US" sz="4000" dirty="0">
                <a:solidFill>
                  <a:schemeClr val="bg1"/>
                </a:solidFill>
                <a:latin typeface="Segoe UI Semibold" panose="020B0702040204020203" pitchFamily="34" charset="0"/>
              </a:rPr>
              <a:t>Schwedhelm, MSN, </a:t>
            </a:r>
            <a:r>
              <a:rPr lang="en-US" sz="4000" dirty="0" smtClean="0">
                <a:solidFill>
                  <a:schemeClr val="bg1"/>
                </a:solidFill>
                <a:latin typeface="Segoe UI Semibold" panose="020B0702040204020203" pitchFamily="34" charset="0"/>
              </a:rPr>
              <a:t>RN</a:t>
            </a:r>
            <a:r>
              <a:rPr lang="en-US" sz="4000" baseline="30000" dirty="0" smtClean="0">
                <a:solidFill>
                  <a:schemeClr val="bg1"/>
                </a:solidFill>
                <a:latin typeface="Segoe UI Semibold" panose="020B0702040204020203" pitchFamily="34" charset="0"/>
              </a:rPr>
              <a:t>1</a:t>
            </a:r>
            <a:r>
              <a:rPr lang="en-US" sz="4000" dirty="0" smtClean="0">
                <a:solidFill>
                  <a:schemeClr val="bg1"/>
                </a:solidFill>
                <a:latin typeface="Segoe UI Semibold" panose="020B0702040204020203" pitchFamily="34" charset="0"/>
              </a:rPr>
              <a:t>, </a:t>
            </a:r>
            <a:r>
              <a:rPr lang="en-US" sz="4000" dirty="0">
                <a:solidFill>
                  <a:schemeClr val="bg1"/>
                </a:solidFill>
                <a:latin typeface="Segoe UI Semibold" panose="020B0702040204020203" pitchFamily="34" charset="0"/>
              </a:rPr>
              <a:t>Maureen Tierney, MD, </a:t>
            </a:r>
            <a:r>
              <a:rPr lang="en-US" sz="4000" dirty="0" smtClean="0">
                <a:solidFill>
                  <a:schemeClr val="bg1"/>
                </a:solidFill>
                <a:latin typeface="Segoe UI Semibold" panose="020B0702040204020203" pitchFamily="34" charset="0"/>
              </a:rPr>
              <a:t>MSc</a:t>
            </a:r>
            <a:r>
              <a:rPr lang="en-US" sz="4000" baseline="30000" dirty="0">
                <a:solidFill>
                  <a:schemeClr val="bg1"/>
                </a:solidFill>
                <a:latin typeface="Segoe UI Semibold" panose="020B0702040204020203" pitchFamily="34" charset="0"/>
              </a:rPr>
              <a:t>2</a:t>
            </a:r>
            <a:r>
              <a:rPr lang="en-US" sz="4000" dirty="0" smtClean="0">
                <a:solidFill>
                  <a:schemeClr val="bg1"/>
                </a:solidFill>
                <a:latin typeface="Segoe UI Semibold" panose="020B0702040204020203" pitchFamily="34" charset="0"/>
              </a:rPr>
              <a:t>, Muhammad </a:t>
            </a:r>
            <a:r>
              <a:rPr lang="en-US" sz="4000" dirty="0">
                <a:solidFill>
                  <a:schemeClr val="bg1"/>
                </a:solidFill>
                <a:latin typeface="Segoe UI Semibold" panose="020B0702040204020203" pitchFamily="34" charset="0"/>
              </a:rPr>
              <a:t>Salman Ashraf, </a:t>
            </a:r>
            <a:r>
              <a:rPr lang="en-US" sz="4000" dirty="0" smtClean="0">
                <a:solidFill>
                  <a:schemeClr val="bg1"/>
                </a:solidFill>
                <a:latin typeface="Segoe UI Semibold" panose="020B0702040204020203" pitchFamily="34" charset="0"/>
              </a:rPr>
              <a:t>MBBS</a:t>
            </a:r>
            <a:r>
              <a:rPr lang="en-US" sz="4000" baseline="30000" dirty="0" smtClean="0">
                <a:solidFill>
                  <a:schemeClr val="bg1"/>
                </a:solidFill>
                <a:latin typeface="Segoe UI Semibold" panose="020B0702040204020203" pitchFamily="34" charset="0"/>
              </a:rPr>
              <a:t>1,4</a:t>
            </a:r>
            <a:endParaRPr lang="en-US" sz="4000" dirty="0" smtClean="0">
              <a:solidFill>
                <a:schemeClr val="bg1"/>
              </a:solidFill>
              <a:latin typeface="Segoe UI Semibold" panose="020B0702040204020203" pitchFamily="34" charset="0"/>
            </a:endParaRPr>
          </a:p>
          <a:p>
            <a:pPr marL="742950" indent="-742950" algn="ctr" eaLnBrk="0" hangingPunct="0">
              <a:spcBef>
                <a:spcPts val="0"/>
              </a:spcBef>
              <a:buAutoNum type="arabicParenBoth"/>
            </a:pPr>
            <a:r>
              <a:rPr lang="en-US" sz="3600" dirty="0" smtClean="0">
                <a:solidFill>
                  <a:schemeClr val="bg1"/>
                </a:solidFill>
                <a:latin typeface="Segoe UI Semibold" panose="020B0702040204020203" pitchFamily="34" charset="0"/>
              </a:rPr>
              <a:t>Nebraska Infection Control Assessment </a:t>
            </a:r>
            <a:r>
              <a:rPr lang="en-US" sz="3600" dirty="0" err="1" smtClean="0">
                <a:solidFill>
                  <a:schemeClr val="bg1"/>
                </a:solidFill>
                <a:latin typeface="Segoe UI Semibold" panose="020B0702040204020203" pitchFamily="34" charset="0"/>
              </a:rPr>
              <a:t>Assessment</a:t>
            </a:r>
            <a:r>
              <a:rPr lang="en-US" sz="3600" dirty="0" smtClean="0">
                <a:solidFill>
                  <a:schemeClr val="bg1"/>
                </a:solidFill>
                <a:latin typeface="Segoe UI Semibold" panose="020B0702040204020203" pitchFamily="34" charset="0"/>
              </a:rPr>
              <a:t> and </a:t>
            </a:r>
            <a:r>
              <a:rPr lang="en-US" sz="3600" dirty="0">
                <a:solidFill>
                  <a:schemeClr val="bg1"/>
                </a:solidFill>
                <a:latin typeface="Segoe UI Semibold" panose="020B0702040204020203" pitchFamily="34" charset="0"/>
              </a:rPr>
              <a:t>Promotion Program, Nebraska </a:t>
            </a:r>
            <a:r>
              <a:rPr lang="en-US" sz="3600" dirty="0" smtClean="0">
                <a:solidFill>
                  <a:schemeClr val="bg1"/>
                </a:solidFill>
                <a:latin typeface="Segoe UI Semibold" panose="020B0702040204020203" pitchFamily="34" charset="0"/>
              </a:rPr>
              <a:t>Medicine, Omaha</a:t>
            </a:r>
            <a:r>
              <a:rPr lang="en-US" sz="3600" dirty="0">
                <a:solidFill>
                  <a:schemeClr val="bg1"/>
                </a:solidFill>
                <a:latin typeface="Segoe UI Semibold" panose="020B0702040204020203" pitchFamily="34" charset="0"/>
              </a:rPr>
              <a:t>, </a:t>
            </a:r>
            <a:r>
              <a:rPr lang="en-US" sz="3600" dirty="0" smtClean="0">
                <a:solidFill>
                  <a:schemeClr val="bg1"/>
                </a:solidFill>
                <a:latin typeface="Segoe UI Semibold" panose="020B0702040204020203" pitchFamily="34" charset="0"/>
              </a:rPr>
              <a:t>NE; (2) </a:t>
            </a:r>
            <a:r>
              <a:rPr lang="en-US" sz="3600" dirty="0">
                <a:solidFill>
                  <a:schemeClr val="bg1"/>
                </a:solidFill>
                <a:latin typeface="Segoe UI Semibold" panose="020B0702040204020203" pitchFamily="34" charset="0"/>
              </a:rPr>
              <a:t>Division of Epidemiology, Nebraska Department of Public Health, Lincoln, </a:t>
            </a:r>
            <a:r>
              <a:rPr lang="en-US" sz="3600" dirty="0" smtClean="0">
                <a:solidFill>
                  <a:schemeClr val="bg1"/>
                </a:solidFill>
                <a:latin typeface="Segoe UI Semibold" panose="020B0702040204020203" pitchFamily="34" charset="0"/>
              </a:rPr>
              <a:t>NE</a:t>
            </a:r>
          </a:p>
          <a:p>
            <a:pPr algn="ctr" eaLnBrk="0" hangingPunct="0">
              <a:spcBef>
                <a:spcPts val="0"/>
              </a:spcBef>
            </a:pPr>
            <a:r>
              <a:rPr lang="en-US" sz="3600" dirty="0" smtClean="0">
                <a:solidFill>
                  <a:schemeClr val="bg1"/>
                </a:solidFill>
                <a:latin typeface="Segoe UI Semibold" panose="020B0702040204020203" pitchFamily="34" charset="0"/>
              </a:rPr>
              <a:t>(3) </a:t>
            </a:r>
            <a:r>
              <a:rPr lang="en-US" sz="3600" dirty="0">
                <a:solidFill>
                  <a:schemeClr val="bg1"/>
                </a:solidFill>
                <a:latin typeface="Segoe UI Semibold" panose="020B0702040204020203" pitchFamily="34" charset="0"/>
              </a:rPr>
              <a:t>Infection Control </a:t>
            </a:r>
            <a:r>
              <a:rPr lang="en-US" sz="3600" dirty="0" smtClean="0">
                <a:solidFill>
                  <a:schemeClr val="bg1"/>
                </a:solidFill>
                <a:latin typeface="Segoe UI Semibold" panose="020B0702040204020203" pitchFamily="34" charset="0"/>
              </a:rPr>
              <a:t>&amp; Epidemiology Department</a:t>
            </a:r>
            <a:r>
              <a:rPr lang="en-US" sz="3600" dirty="0">
                <a:solidFill>
                  <a:schemeClr val="bg1"/>
                </a:solidFill>
                <a:latin typeface="Segoe UI Semibold" panose="020B0702040204020203" pitchFamily="34" charset="0"/>
              </a:rPr>
              <a:t>, Nebraska Medicine</a:t>
            </a:r>
            <a:r>
              <a:rPr lang="en-US" sz="3600" dirty="0" smtClean="0">
                <a:solidFill>
                  <a:schemeClr val="bg1"/>
                </a:solidFill>
                <a:latin typeface="Segoe UI Semibold" panose="020B0702040204020203" pitchFamily="34" charset="0"/>
              </a:rPr>
              <a:t>; (4)Division </a:t>
            </a:r>
            <a:r>
              <a:rPr lang="en-US" sz="3600" dirty="0">
                <a:solidFill>
                  <a:schemeClr val="bg1"/>
                </a:solidFill>
                <a:latin typeface="Segoe UI Semibold" panose="020B0702040204020203" pitchFamily="34" charset="0"/>
              </a:rPr>
              <a:t>of Infectious Diseases, University of Nebraska Medical </a:t>
            </a:r>
            <a:r>
              <a:rPr lang="en-US" sz="3600" dirty="0" smtClean="0">
                <a:solidFill>
                  <a:schemeClr val="bg1"/>
                </a:solidFill>
                <a:latin typeface="Segoe UI Semibold" panose="020B0702040204020203" pitchFamily="34" charset="0"/>
              </a:rPr>
              <a:t>Center</a:t>
            </a:r>
          </a:p>
        </p:txBody>
      </p:sp>
      <p:sp>
        <p:nvSpPr>
          <p:cNvPr id="1035" name="Rectangle 21"/>
          <p:cNvSpPr>
            <a:spLocks noChangeArrowheads="1"/>
          </p:cNvSpPr>
          <p:nvPr/>
        </p:nvSpPr>
        <p:spPr bwMode="auto">
          <a:xfrm>
            <a:off x="0" y="0"/>
            <a:ext cx="51206400" cy="0"/>
          </a:xfrm>
          <a:prstGeom prst="rect">
            <a:avLst/>
          </a:prstGeom>
          <a:noFill/>
          <a:ln w="9525">
            <a:noFill/>
            <a:miter lim="800000"/>
            <a:headEnd/>
            <a:tailEnd/>
          </a:ln>
        </p:spPr>
        <p:txBody>
          <a:bodyPr wrap="none" anchor="ctr">
            <a:spAutoFit/>
          </a:bodyPr>
          <a:lstStyle/>
          <a:p>
            <a:endParaRPr lang="zh-CN" altLang="zh-CN"/>
          </a:p>
        </p:txBody>
      </p:sp>
      <p:sp>
        <p:nvSpPr>
          <p:cNvPr id="1037" name="TextBox 39"/>
          <p:cNvSpPr txBox="1">
            <a:spLocks noChangeArrowheads="1"/>
          </p:cNvSpPr>
          <p:nvPr/>
        </p:nvSpPr>
        <p:spPr bwMode="auto">
          <a:xfrm>
            <a:off x="14173200" y="16230600"/>
            <a:ext cx="1752600" cy="461963"/>
          </a:xfrm>
          <a:prstGeom prst="rect">
            <a:avLst/>
          </a:prstGeom>
          <a:noFill/>
          <a:ln w="9525">
            <a:noFill/>
            <a:miter lim="800000"/>
            <a:headEnd/>
            <a:tailEnd/>
          </a:ln>
        </p:spPr>
        <p:txBody>
          <a:bodyPr>
            <a:spAutoFit/>
          </a:bodyPr>
          <a:lstStyle/>
          <a:p>
            <a:endParaRPr lang="zh-CN" altLang="zh-CN"/>
          </a:p>
        </p:txBody>
      </p:sp>
      <p:sp>
        <p:nvSpPr>
          <p:cNvPr id="2" name="Rectangle 11"/>
          <p:cNvSpPr>
            <a:spLocks noChangeArrowheads="1"/>
          </p:cNvSpPr>
          <p:nvPr/>
        </p:nvSpPr>
        <p:spPr bwMode="auto">
          <a:xfrm>
            <a:off x="2381820" y="5144915"/>
            <a:ext cx="51206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41" name="Text Box 13"/>
          <p:cNvSpPr txBox="1">
            <a:spLocks noChangeArrowheads="1"/>
          </p:cNvSpPr>
          <p:nvPr/>
        </p:nvSpPr>
        <p:spPr bwMode="auto">
          <a:xfrm>
            <a:off x="38217769" y="18820924"/>
            <a:ext cx="12150431" cy="8586966"/>
          </a:xfrm>
          <a:prstGeom prst="rect">
            <a:avLst/>
          </a:prstGeom>
          <a:noFill/>
          <a:ln w="15875">
            <a:solidFill>
              <a:schemeClr val="tx2"/>
            </a:solidFill>
            <a:miter lim="800000"/>
            <a:headEnd/>
            <a:tailEnd/>
          </a:ln>
        </p:spPr>
        <p:txBody>
          <a:bodyPr wrap="square">
            <a:spAutoFit/>
          </a:bodyPr>
          <a:lstStyle/>
          <a:p>
            <a:pPr marL="457200" indent="-457200">
              <a:buFont typeface="Arial" panose="020B0604020202020204" pitchFamily="34" charset="0"/>
              <a:buChar char="•"/>
            </a:pPr>
            <a:r>
              <a:rPr lang="en-US" dirty="0">
                <a:latin typeface="Segoe UI" panose="020B0502040204020203" pitchFamily="34" charset="0"/>
                <a:ea typeface="Segoe UI" panose="020B0502040204020203" pitchFamily="34" charset="0"/>
                <a:cs typeface="Segoe UI" panose="020B0502040204020203" pitchFamily="34" charset="0"/>
              </a:rPr>
              <a:t>Overall, 45 ACH were </a:t>
            </a:r>
            <a:r>
              <a:rPr lang="en-US" dirty="0" smtClean="0">
                <a:latin typeface="Segoe UI" panose="020B0502040204020203" pitchFamily="34" charset="0"/>
                <a:ea typeface="Segoe UI" panose="020B0502040204020203" pitchFamily="34" charset="0"/>
                <a:cs typeface="Segoe UI" panose="020B0502040204020203" pitchFamily="34" charset="0"/>
              </a:rPr>
              <a:t>assessed (Table 1). </a:t>
            </a:r>
          </a:p>
          <a:p>
            <a:pPr marL="457200" indent="-457200">
              <a:buFont typeface="Arial" panose="020B0604020202020204" pitchFamily="34" charset="0"/>
              <a:buChar char="•"/>
            </a:pPr>
            <a:endParaRPr lang="en-US" dirty="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Recommendations </a:t>
            </a:r>
            <a:r>
              <a:rPr lang="en-US" dirty="0">
                <a:latin typeface="Segoe UI" panose="020B0502040204020203" pitchFamily="34" charset="0"/>
                <a:ea typeface="Segoe UI" panose="020B0502040204020203" pitchFamily="34" charset="0"/>
                <a:cs typeface="Segoe UI" panose="020B0502040204020203" pitchFamily="34" charset="0"/>
              </a:rPr>
              <a:t>ranged from 3 to 21 per ACH (median=9).</a:t>
            </a:r>
            <a:endParaRPr lang="en-US" dirty="0" smtClean="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endParaRPr lang="en-US" dirty="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Table 2 provides a summary of recommendations made by the ICAP team including the top recommendations (those recommendations that were made to at least 20% of 45 ACH).</a:t>
            </a:r>
          </a:p>
          <a:p>
            <a:pPr marL="457200" indent="-457200">
              <a:buFont typeface="Arial" panose="020B0604020202020204" pitchFamily="34" charset="0"/>
              <a:buChar char="•"/>
            </a:pPr>
            <a:endParaRPr lang="en-US" dirty="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The top infection prevention categories which required recommendations for improvement are displayed Table </a:t>
            </a:r>
            <a:r>
              <a:rPr lang="en-US" dirty="0">
                <a:latin typeface="Segoe UI" panose="020B0502040204020203" pitchFamily="34" charset="0"/>
                <a:ea typeface="Segoe UI" panose="020B0502040204020203" pitchFamily="34" charset="0"/>
                <a:cs typeface="Segoe UI" panose="020B0502040204020203" pitchFamily="34" charset="0"/>
              </a:rPr>
              <a:t>3</a:t>
            </a:r>
            <a:r>
              <a:rPr lang="en-US" dirty="0" smtClean="0">
                <a:latin typeface="Segoe UI" panose="020B0502040204020203" pitchFamily="34" charset="0"/>
                <a:ea typeface="Segoe UI" panose="020B0502040204020203" pitchFamily="34" charset="0"/>
                <a:cs typeface="Segoe UI" panose="020B0502040204020203" pitchFamily="34" charset="0"/>
              </a:rPr>
              <a:t>. </a:t>
            </a:r>
          </a:p>
          <a:p>
            <a:endParaRPr lang="en-US" dirty="0" smtClean="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Of the 16 most frequent recommendations, 12 have been implemented in at least 75% of the facilities with follow up assessment. </a:t>
            </a:r>
          </a:p>
          <a:p>
            <a:pPr marL="457200" indent="-457200">
              <a:buFont typeface="Arial" panose="020B0604020202020204" pitchFamily="34" charset="0"/>
              <a:buChar char="•"/>
            </a:pPr>
            <a:endParaRPr lang="en-US" dirty="0" smtClean="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ICAP visits and provided resources were the most commonly reported facilitators for implementation of top recommendations (Figure </a:t>
            </a:r>
            <a:r>
              <a:rPr lang="en-US" dirty="0">
                <a:latin typeface="Segoe UI" panose="020B0502040204020203" pitchFamily="34" charset="0"/>
                <a:ea typeface="Segoe UI" panose="020B0502040204020203" pitchFamily="34" charset="0"/>
                <a:cs typeface="Segoe UI" panose="020B0502040204020203" pitchFamily="34" charset="0"/>
              </a:rPr>
              <a:t>2</a:t>
            </a:r>
            <a:r>
              <a:rPr lang="en-US" dirty="0" smtClean="0">
                <a:latin typeface="Segoe UI" panose="020B0502040204020203" pitchFamily="34" charset="0"/>
                <a:ea typeface="Segoe UI" panose="020B0502040204020203" pitchFamily="34" charset="0"/>
                <a:cs typeface="Segoe UI" panose="020B0502040204020203" pitchFamily="34" charset="0"/>
              </a:rPr>
              <a:t>).</a:t>
            </a:r>
          </a:p>
          <a:p>
            <a:pPr marL="457200" indent="-457200">
              <a:buFont typeface="Arial" panose="020B0604020202020204" pitchFamily="34" charset="0"/>
              <a:buChar char="•"/>
            </a:pPr>
            <a:endParaRPr lang="en-US" dirty="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Lack of staff members/ personnel was the most commonly cited barrier for implementation of those recommendations that were not completely implemented</a:t>
            </a:r>
            <a:r>
              <a:rPr lang="en-US" dirty="0">
                <a:latin typeface="Segoe UI" panose="020B0502040204020203" pitchFamily="34" charset="0"/>
                <a:ea typeface="Segoe UI" panose="020B0502040204020203" pitchFamily="34" charset="0"/>
                <a:cs typeface="Segoe UI" panose="020B0502040204020203" pitchFamily="34" charset="0"/>
              </a:rPr>
              <a:t> </a:t>
            </a:r>
            <a:r>
              <a:rPr lang="en-US" dirty="0" smtClean="0">
                <a:latin typeface="Segoe UI" panose="020B0502040204020203" pitchFamily="34" charset="0"/>
                <a:ea typeface="Segoe UI" panose="020B0502040204020203" pitchFamily="34" charset="0"/>
                <a:cs typeface="Segoe UI" panose="020B0502040204020203" pitchFamily="34" charset="0"/>
              </a:rPr>
              <a:t>(Figure 3).</a:t>
            </a:r>
            <a:endParaRPr lang="en-US" dirty="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endParaRPr lang="en-US" dirty="0" smtClean="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Initiation of additional staff training programs was the most commonly reported step taken by hospitals towards implementation of top recommendations</a:t>
            </a:r>
            <a:r>
              <a:rPr lang="en-US" dirty="0">
                <a:latin typeface="Segoe UI" panose="020B0502040204020203" pitchFamily="34" charset="0"/>
                <a:ea typeface="Segoe UI" panose="020B0502040204020203" pitchFamily="34" charset="0"/>
                <a:cs typeface="Segoe UI" panose="020B0502040204020203" pitchFamily="34" charset="0"/>
              </a:rPr>
              <a:t> </a:t>
            </a:r>
            <a:r>
              <a:rPr lang="en-US" dirty="0" smtClean="0">
                <a:latin typeface="Segoe UI" panose="020B0502040204020203" pitchFamily="34" charset="0"/>
                <a:ea typeface="Segoe UI" panose="020B0502040204020203" pitchFamily="34" charset="0"/>
                <a:cs typeface="Segoe UI" panose="020B0502040204020203" pitchFamily="34" charset="0"/>
              </a:rPr>
              <a:t>(Figure 4).</a:t>
            </a:r>
            <a:endParaRPr lang="en-US" sz="2800" dirty="0">
              <a:latin typeface="+mn-lt"/>
            </a:endParaRPr>
          </a:p>
        </p:txBody>
      </p:sp>
      <p:pic>
        <p:nvPicPr>
          <p:cNvPr id="28" name="Picture 27" descr="C:\Users\subeach\Pictures\1 DHHS Logo Color.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289" y="3011016"/>
            <a:ext cx="4079569" cy="2009208"/>
          </a:xfrm>
          <a:prstGeom prst="rect">
            <a:avLst/>
          </a:prstGeom>
          <a:noFill/>
          <a:ln>
            <a:noFill/>
          </a:ln>
        </p:spPr>
      </p:pic>
      <p:sp>
        <p:nvSpPr>
          <p:cNvPr id="32" name="Text Box 13"/>
          <p:cNvSpPr txBox="1">
            <a:spLocks noChangeArrowheads="1"/>
          </p:cNvSpPr>
          <p:nvPr/>
        </p:nvSpPr>
        <p:spPr bwMode="auto">
          <a:xfrm>
            <a:off x="802824" y="6459336"/>
            <a:ext cx="10115113" cy="734568"/>
          </a:xfrm>
          <a:prstGeom prst="rect">
            <a:avLst/>
          </a:prstGeom>
          <a:solidFill>
            <a:srgbClr val="C00000"/>
          </a:solidFill>
          <a:ln w="15875">
            <a:solidFill>
              <a:schemeClr val="tx2"/>
            </a:solidFill>
            <a:miter lim="800000"/>
            <a:headEnd/>
            <a:tailEnd/>
          </a:ln>
        </p:spPr>
        <p:txBody>
          <a:bodyPr wrap="square" anchor="ctr">
            <a:spAutoFit/>
          </a:bodyPr>
          <a:lstStyle/>
          <a:p>
            <a:pPr algn="ctr" eaLnBrk="0" hangingPunct="0"/>
            <a:r>
              <a:rPr lang="en-US" altLang="zh-CN" sz="4000" b="1" dirty="0" smtClean="0">
                <a:solidFill>
                  <a:schemeClr val="bg1"/>
                </a:solidFill>
                <a:latin typeface="Segoe UI Semibold" panose="020B0702040204020203" pitchFamily="34" charset="0"/>
              </a:rPr>
              <a:t>BACKGROUND</a:t>
            </a:r>
            <a:endParaRPr lang="en-US" altLang="zh-CN" sz="4000" b="1" dirty="0">
              <a:solidFill>
                <a:schemeClr val="bg1"/>
              </a:solidFill>
              <a:latin typeface="Segoe UI Semibold" panose="020B0702040204020203" pitchFamily="34" charset="0"/>
            </a:endParaRPr>
          </a:p>
        </p:txBody>
      </p:sp>
      <p:sp>
        <p:nvSpPr>
          <p:cNvPr id="9" name="Rectangle 8"/>
          <p:cNvSpPr/>
          <p:nvPr/>
        </p:nvSpPr>
        <p:spPr>
          <a:xfrm>
            <a:off x="38229799" y="31412403"/>
            <a:ext cx="11324972" cy="400110"/>
          </a:xfrm>
          <a:prstGeom prst="rect">
            <a:avLst/>
          </a:prstGeom>
        </p:spPr>
        <p:txBody>
          <a:bodyPr wrap="square">
            <a:spAutoFit/>
          </a:bodyPr>
          <a:lstStyle/>
          <a:p>
            <a:pPr eaLnBrk="0" hangingPunct="0">
              <a:tabLst>
                <a:tab pos="241300" algn="l"/>
              </a:tabLst>
            </a:pPr>
            <a:r>
              <a:rPr lang="en-US" altLang="zh-CN" sz="2000" dirty="0" smtClean="0">
                <a:latin typeface="Segoe UI" panose="020B0502040204020203" pitchFamily="34" charset="0"/>
                <a:ea typeface="Segoe UI" panose="020B0502040204020203" pitchFamily="34" charset="0"/>
                <a:cs typeface="Segoe UI" panose="020B0502040204020203" pitchFamily="34" charset="0"/>
              </a:rPr>
              <a:t>The authors </a:t>
            </a:r>
            <a:r>
              <a:rPr lang="en-US" altLang="zh-CN" sz="2000" dirty="0">
                <a:latin typeface="Segoe UI" panose="020B0502040204020203" pitchFamily="34" charset="0"/>
                <a:ea typeface="Segoe UI" panose="020B0502040204020203" pitchFamily="34" charset="0"/>
                <a:cs typeface="Segoe UI" panose="020B0502040204020203" pitchFamily="34" charset="0"/>
              </a:rPr>
              <a:t>have </a:t>
            </a:r>
            <a:r>
              <a:rPr lang="en-US" altLang="zh-CN" sz="2000" dirty="0" smtClean="0">
                <a:latin typeface="Segoe UI" panose="020B0502040204020203" pitchFamily="34" charset="0"/>
                <a:ea typeface="Segoe UI" panose="020B0502040204020203" pitchFamily="34" charset="0"/>
                <a:cs typeface="Segoe UI" panose="020B0502040204020203" pitchFamily="34" charset="0"/>
              </a:rPr>
              <a:t>no relevant </a:t>
            </a:r>
            <a:r>
              <a:rPr lang="en-US" altLang="zh-CN" sz="2000" dirty="0">
                <a:latin typeface="Segoe UI" panose="020B0502040204020203" pitchFamily="34" charset="0"/>
                <a:ea typeface="Segoe UI" panose="020B0502040204020203" pitchFamily="34" charset="0"/>
                <a:cs typeface="Segoe UI" panose="020B0502040204020203" pitchFamily="34" charset="0"/>
              </a:rPr>
              <a:t>conflicts of interest with </a:t>
            </a:r>
            <a:r>
              <a:rPr lang="en-US" altLang="zh-CN" sz="2000" dirty="0" smtClean="0">
                <a:latin typeface="Segoe UI" panose="020B0502040204020203" pitchFamily="34" charset="0"/>
                <a:ea typeface="Segoe UI" panose="020B0502040204020203" pitchFamily="34" charset="0"/>
                <a:cs typeface="Segoe UI" panose="020B0502040204020203" pitchFamily="34" charset="0"/>
              </a:rPr>
              <a:t>regard </a:t>
            </a:r>
            <a:r>
              <a:rPr lang="en-US" altLang="zh-CN" sz="2000" dirty="0">
                <a:latin typeface="Segoe UI" panose="020B0502040204020203" pitchFamily="34" charset="0"/>
                <a:ea typeface="Segoe UI" panose="020B0502040204020203" pitchFamily="34" charset="0"/>
                <a:cs typeface="Segoe UI" panose="020B0502040204020203" pitchFamily="34" charset="0"/>
              </a:rPr>
              <a:t>to </a:t>
            </a:r>
            <a:r>
              <a:rPr lang="en-US" altLang="zh-CN" sz="2000" dirty="0" smtClean="0">
                <a:latin typeface="Segoe UI" panose="020B0502040204020203" pitchFamily="34" charset="0"/>
                <a:ea typeface="Segoe UI" panose="020B0502040204020203" pitchFamily="34" charset="0"/>
                <a:cs typeface="Segoe UI" panose="020B0502040204020203" pitchFamily="34" charset="0"/>
              </a:rPr>
              <a:t>the </a:t>
            </a:r>
            <a:r>
              <a:rPr lang="en-US" altLang="zh-CN" sz="2000" dirty="0">
                <a:latin typeface="Segoe UI" panose="020B0502040204020203" pitchFamily="34" charset="0"/>
                <a:ea typeface="Segoe UI" panose="020B0502040204020203" pitchFamily="34" charset="0"/>
                <a:cs typeface="Segoe UI" panose="020B0502040204020203" pitchFamily="34" charset="0"/>
              </a:rPr>
              <a:t>content of this poster.  </a:t>
            </a:r>
          </a:p>
        </p:txBody>
      </p:sp>
      <p:sp>
        <p:nvSpPr>
          <p:cNvPr id="43" name="Text Box 120"/>
          <p:cNvSpPr txBox="1">
            <a:spLocks noChangeArrowheads="1"/>
          </p:cNvSpPr>
          <p:nvPr/>
        </p:nvSpPr>
        <p:spPr bwMode="auto">
          <a:xfrm>
            <a:off x="46953344" y="3655389"/>
            <a:ext cx="3929859" cy="1908215"/>
          </a:xfrm>
          <a:prstGeom prst="rect">
            <a:avLst/>
          </a:prstGeom>
          <a:noFill/>
          <a:ln w="9525">
            <a:solidFill>
              <a:schemeClr val="tx1"/>
            </a:solidFill>
            <a:miter lim="800000"/>
            <a:headEnd/>
            <a:tailEnd/>
          </a:ln>
        </p:spPr>
        <p:txBody>
          <a:bodyPr wrap="square">
            <a:spAutoFit/>
          </a:bodyPr>
          <a:lstStyle/>
          <a:p>
            <a:pPr eaLnBrk="0" hangingPunct="0"/>
            <a:r>
              <a:rPr lang="en-US" sz="2000" dirty="0" smtClean="0">
                <a:latin typeface="Segoe UI Light" panose="020B0502040204020203" pitchFamily="34" charset="0"/>
              </a:rPr>
              <a:t>Contact Information :</a:t>
            </a:r>
            <a:endParaRPr lang="en-US" sz="2000" dirty="0">
              <a:latin typeface="Segoe UI Light" panose="020B0502040204020203" pitchFamily="34" charset="0"/>
            </a:endParaRPr>
          </a:p>
          <a:p>
            <a:pPr eaLnBrk="0" hangingPunct="0"/>
            <a:r>
              <a:rPr lang="en-US" sz="2000" dirty="0" smtClean="0">
                <a:latin typeface="Segoe UI Light" panose="020B0502040204020203" pitchFamily="34" charset="0"/>
              </a:rPr>
              <a:t>M. Salman Ashraf</a:t>
            </a:r>
            <a:endParaRPr lang="en-US" sz="2000" dirty="0">
              <a:latin typeface="Segoe UI Light" panose="020B0502040204020203" pitchFamily="34" charset="0"/>
            </a:endParaRPr>
          </a:p>
          <a:p>
            <a:pPr eaLnBrk="0" hangingPunct="0"/>
            <a:r>
              <a:rPr lang="en-US" sz="2000" dirty="0" smtClean="0">
                <a:latin typeface="Segoe UI Light" panose="020B0502040204020203" pitchFamily="34" charset="0"/>
              </a:rPr>
              <a:t>987556 </a:t>
            </a:r>
            <a:r>
              <a:rPr lang="en-US" sz="2000" dirty="0">
                <a:latin typeface="Segoe UI Light" panose="020B0502040204020203" pitchFamily="34" charset="0"/>
              </a:rPr>
              <a:t>Nebraska Medical Center</a:t>
            </a:r>
          </a:p>
          <a:p>
            <a:pPr eaLnBrk="0" hangingPunct="0"/>
            <a:r>
              <a:rPr lang="en-US" sz="2000" dirty="0">
                <a:latin typeface="Segoe UI Light" panose="020B0502040204020203" pitchFamily="34" charset="0"/>
              </a:rPr>
              <a:t>Omaha, NE </a:t>
            </a:r>
            <a:r>
              <a:rPr lang="en-US" sz="2000" dirty="0" smtClean="0">
                <a:latin typeface="Segoe UI Light" panose="020B0502040204020203" pitchFamily="34" charset="0"/>
              </a:rPr>
              <a:t>68198-7556</a:t>
            </a:r>
          </a:p>
          <a:p>
            <a:pPr eaLnBrk="0" hangingPunct="0"/>
            <a:r>
              <a:rPr lang="en-US" sz="2000" dirty="0" smtClean="0">
                <a:latin typeface="Segoe UI Light" panose="020B0502040204020203" pitchFamily="34" charset="0"/>
              </a:rPr>
              <a:t>Salman.ashraf@unmc.edu</a:t>
            </a:r>
          </a:p>
          <a:p>
            <a:pPr eaLnBrk="0" hangingPunct="0"/>
            <a:endParaRPr lang="en-US" sz="1800" dirty="0"/>
          </a:p>
        </p:txBody>
      </p:sp>
      <p:sp>
        <p:nvSpPr>
          <p:cNvPr id="3" name="TextBox 2"/>
          <p:cNvSpPr txBox="1"/>
          <p:nvPr/>
        </p:nvSpPr>
        <p:spPr>
          <a:xfrm>
            <a:off x="802824" y="7487482"/>
            <a:ext cx="10137140" cy="2677656"/>
          </a:xfrm>
          <a:prstGeom prst="rect">
            <a:avLst/>
          </a:prstGeom>
          <a:noFill/>
          <a:ln>
            <a:solidFill>
              <a:schemeClr val="tx2"/>
            </a:solidFill>
          </a:ln>
        </p:spPr>
        <p:txBody>
          <a:bodyPr wrap="square" rtlCol="0">
            <a:spAutoFit/>
          </a:bodyPr>
          <a:lstStyle/>
          <a:p>
            <a:pPr marL="342900" indent="-3429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Limited </a:t>
            </a:r>
            <a:r>
              <a:rPr lang="en-US" dirty="0">
                <a:latin typeface="Segoe UI" panose="020B0502040204020203" pitchFamily="34" charset="0"/>
                <a:ea typeface="Segoe UI" panose="020B0502040204020203" pitchFamily="34" charset="0"/>
                <a:cs typeface="Segoe UI" panose="020B0502040204020203" pitchFamily="34" charset="0"/>
              </a:rPr>
              <a:t>data </a:t>
            </a:r>
            <a:r>
              <a:rPr lang="en-US" dirty="0" smtClean="0">
                <a:latin typeface="Segoe UI" panose="020B0502040204020203" pitchFamily="34" charset="0"/>
                <a:ea typeface="Segoe UI" panose="020B0502040204020203" pitchFamily="34" charset="0"/>
                <a:cs typeface="Segoe UI" panose="020B0502040204020203" pitchFamily="34" charset="0"/>
              </a:rPr>
              <a:t>are </a:t>
            </a:r>
            <a:r>
              <a:rPr lang="en-US" dirty="0">
                <a:latin typeface="Segoe UI" panose="020B0502040204020203" pitchFamily="34" charset="0"/>
                <a:ea typeface="Segoe UI" panose="020B0502040204020203" pitchFamily="34" charset="0"/>
                <a:cs typeface="Segoe UI" panose="020B0502040204020203" pitchFamily="34" charset="0"/>
              </a:rPr>
              <a:t>available to assess the effectiveness of the Infection Control Assessment and Response (ICAR) program on improving infection prevention (IP) practices in healthcare facilities. </a:t>
            </a:r>
            <a:endParaRPr lang="en-US" dirty="0" smtClean="0">
              <a:latin typeface="Segoe UI" panose="020B0502040204020203" pitchFamily="34" charset="0"/>
              <a:ea typeface="Segoe UI" panose="020B0502040204020203" pitchFamily="34" charset="0"/>
              <a:cs typeface="Segoe UI" panose="020B0502040204020203" pitchFamily="34" charset="0"/>
            </a:endParaRPr>
          </a:p>
          <a:p>
            <a:pPr marL="342900" indent="-342900">
              <a:buFont typeface="Arial" panose="020B0604020202020204" pitchFamily="34" charset="0"/>
              <a:buChar char="•"/>
            </a:pPr>
            <a:endParaRPr lang="en-US" dirty="0" smtClean="0">
              <a:latin typeface="Segoe UI" panose="020B0502040204020203" pitchFamily="34" charset="0"/>
              <a:ea typeface="Segoe UI" panose="020B0502040204020203" pitchFamily="34" charset="0"/>
              <a:cs typeface="Segoe UI" panose="020B0502040204020203" pitchFamily="34" charset="0"/>
            </a:endParaRPr>
          </a:p>
          <a:p>
            <a:pPr marL="342900" indent="-3429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We </a:t>
            </a:r>
            <a:r>
              <a:rPr lang="en-US" dirty="0">
                <a:latin typeface="Segoe UI" panose="020B0502040204020203" pitchFamily="34" charset="0"/>
                <a:ea typeface="Segoe UI" panose="020B0502040204020203" pitchFamily="34" charset="0"/>
                <a:cs typeface="Segoe UI" panose="020B0502040204020203" pitchFamily="34" charset="0"/>
              </a:rPr>
              <a:t>studied the effectiveness of the Nebraska ICAR team intervention model (peer-to-peer feedback and coaching using evidence-based guidance) on mitigating IP gaps in acute care hospitals (ACH).</a:t>
            </a:r>
          </a:p>
        </p:txBody>
      </p:sp>
      <p:sp>
        <p:nvSpPr>
          <p:cNvPr id="7" name="TextBox 6"/>
          <p:cNvSpPr txBox="1"/>
          <p:nvPr/>
        </p:nvSpPr>
        <p:spPr>
          <a:xfrm>
            <a:off x="736631" y="11473340"/>
            <a:ext cx="10055801" cy="8586966"/>
          </a:xfrm>
          <a:prstGeom prst="rect">
            <a:avLst/>
          </a:prstGeom>
          <a:noFill/>
          <a:ln>
            <a:solidFill>
              <a:schemeClr val="tx2"/>
            </a:solidFill>
          </a:ln>
        </p:spPr>
        <p:txBody>
          <a:bodyPr wrap="square" rtlCol="0">
            <a:spAutoFit/>
          </a:bodyPr>
          <a:lstStyle/>
          <a:p>
            <a:pPr marL="457200" indent="-457200">
              <a:buFont typeface="Arial" panose="020B0604020202020204" pitchFamily="34" charset="0"/>
              <a:buChar char="•"/>
            </a:pPr>
            <a:r>
              <a:rPr lang="en-US" dirty="0">
                <a:latin typeface="Segoe UI" panose="020B0502040204020203" pitchFamily="34" charset="0"/>
                <a:ea typeface="Segoe UI" panose="020B0502040204020203" pitchFamily="34" charset="0"/>
                <a:cs typeface="Segoe UI" panose="020B0502040204020203" pitchFamily="34" charset="0"/>
              </a:rPr>
              <a:t>Nebraska ICAR program, also known as Nebraska Infection Control Assessment and Promotion Program (ICAP), </a:t>
            </a:r>
            <a:r>
              <a:rPr lang="en-US" dirty="0" smtClean="0">
                <a:latin typeface="Segoe UI" panose="020B0502040204020203" pitchFamily="34" charset="0"/>
                <a:ea typeface="Segoe UI" panose="020B0502040204020203" pitchFamily="34" charset="0"/>
                <a:cs typeface="Segoe UI" panose="020B0502040204020203" pitchFamily="34" charset="0"/>
              </a:rPr>
              <a:t>works </a:t>
            </a:r>
            <a:r>
              <a:rPr lang="en-US" dirty="0">
                <a:latin typeface="Segoe UI" panose="020B0502040204020203" pitchFamily="34" charset="0"/>
                <a:ea typeface="Segoe UI" panose="020B0502040204020203" pitchFamily="34" charset="0"/>
                <a:cs typeface="Segoe UI" panose="020B0502040204020203" pitchFamily="34" charset="0"/>
              </a:rPr>
              <a:t>in conjunction with the Nebraska Department of Health and Human Services Healthcare-Associated Infections </a:t>
            </a:r>
            <a:r>
              <a:rPr lang="en-US" dirty="0" smtClean="0">
                <a:latin typeface="Segoe UI" panose="020B0502040204020203" pitchFamily="34" charset="0"/>
                <a:ea typeface="Segoe UI" panose="020B0502040204020203" pitchFamily="34" charset="0"/>
                <a:cs typeface="Segoe UI" panose="020B0502040204020203" pitchFamily="34" charset="0"/>
              </a:rPr>
              <a:t>Program.</a:t>
            </a:r>
          </a:p>
          <a:p>
            <a:endParaRPr lang="en-US" dirty="0" smtClean="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Nebraska ICAP </a:t>
            </a:r>
            <a:r>
              <a:rPr lang="en-US" dirty="0">
                <a:latin typeface="Segoe UI" panose="020B0502040204020203" pitchFamily="34" charset="0"/>
                <a:ea typeface="Segoe UI" panose="020B0502040204020203" pitchFamily="34" charset="0"/>
                <a:cs typeface="Segoe UI" panose="020B0502040204020203" pitchFamily="34" charset="0"/>
              </a:rPr>
              <a:t>conducted on-site assessments of infection control programs in ACH between 11/2015 and 9/2016</a:t>
            </a:r>
            <a:r>
              <a:rPr lang="en-US" dirty="0" smtClean="0">
                <a:latin typeface="Segoe UI" panose="020B0502040204020203" pitchFamily="34" charset="0"/>
                <a:ea typeface="Segoe UI" panose="020B0502040204020203" pitchFamily="34" charset="0"/>
                <a:cs typeface="Segoe UI" panose="020B0502040204020203" pitchFamily="34" charset="0"/>
              </a:rPr>
              <a:t>. </a:t>
            </a:r>
          </a:p>
          <a:p>
            <a:pPr marL="457200" indent="-457200">
              <a:buFont typeface="Arial" panose="020B0604020202020204" pitchFamily="34" charset="0"/>
              <a:buChar char="•"/>
            </a:pPr>
            <a:endParaRPr lang="en-US" dirty="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Assessment </a:t>
            </a:r>
            <a:r>
              <a:rPr lang="en-US" dirty="0">
                <a:latin typeface="Segoe UI" panose="020B0502040204020203" pitchFamily="34" charset="0"/>
                <a:ea typeface="Segoe UI" panose="020B0502040204020203" pitchFamily="34" charset="0"/>
                <a:cs typeface="Segoe UI" panose="020B0502040204020203" pitchFamily="34" charset="0"/>
              </a:rPr>
              <a:t>included use of the  CDC Infection Control Assessment Tool for acute care </a:t>
            </a:r>
            <a:r>
              <a:rPr lang="en-US" dirty="0" smtClean="0">
                <a:latin typeface="Segoe UI" panose="020B0502040204020203" pitchFamily="34" charset="0"/>
                <a:ea typeface="Segoe UI" panose="020B0502040204020203" pitchFamily="34" charset="0"/>
                <a:cs typeface="Segoe UI" panose="020B0502040204020203" pitchFamily="34" charset="0"/>
              </a:rPr>
              <a:t>hospitals, Centers for Medicare and Medicaid Infection Control Worksheet 2016, and environmental rounding.</a:t>
            </a:r>
          </a:p>
          <a:p>
            <a:endParaRPr lang="en-US" dirty="0" smtClean="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Following </a:t>
            </a:r>
            <a:r>
              <a:rPr lang="en-US" dirty="0">
                <a:latin typeface="Segoe UI" panose="020B0502040204020203" pitchFamily="34" charset="0"/>
                <a:ea typeface="Segoe UI" panose="020B0502040204020203" pitchFamily="34" charset="0"/>
                <a:cs typeface="Segoe UI" panose="020B0502040204020203" pitchFamily="34" charset="0"/>
              </a:rPr>
              <a:t>the assessments, subject matter experts provided individualized and prioritized evidenced-based recommendations for improvement to each facility based on their identified IP gaps</a:t>
            </a:r>
            <a:r>
              <a:rPr lang="en-US" dirty="0" smtClean="0">
                <a:latin typeface="Segoe UI" panose="020B0502040204020203" pitchFamily="34" charset="0"/>
                <a:ea typeface="Segoe UI" panose="020B0502040204020203" pitchFamily="34" charset="0"/>
                <a:cs typeface="Segoe UI" panose="020B0502040204020203" pitchFamily="34" charset="0"/>
              </a:rPr>
              <a:t>.</a:t>
            </a:r>
          </a:p>
          <a:p>
            <a:endParaRPr lang="en-US" dirty="0" smtClean="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Follow-up </a:t>
            </a:r>
            <a:r>
              <a:rPr lang="en-US" dirty="0">
                <a:latin typeface="Segoe UI" panose="020B0502040204020203" pitchFamily="34" charset="0"/>
                <a:ea typeface="Segoe UI" panose="020B0502040204020203" pitchFamily="34" charset="0"/>
                <a:cs typeface="Segoe UI" panose="020B0502040204020203" pitchFamily="34" charset="0"/>
              </a:rPr>
              <a:t>phone assessments were conducted between 11/2016 and 11/2017 with the ACH infection </a:t>
            </a:r>
            <a:r>
              <a:rPr lang="en-US" dirty="0" err="1">
                <a:latin typeface="Segoe UI" panose="020B0502040204020203" pitchFamily="34" charset="0"/>
                <a:ea typeface="Segoe UI" panose="020B0502040204020203" pitchFamily="34" charset="0"/>
                <a:cs typeface="Segoe UI" panose="020B0502040204020203" pitchFamily="34" charset="0"/>
              </a:rPr>
              <a:t>preventionists</a:t>
            </a:r>
            <a:r>
              <a:rPr lang="en-US" dirty="0">
                <a:latin typeface="Segoe UI" panose="020B0502040204020203" pitchFamily="34" charset="0"/>
                <a:ea typeface="Segoe UI" panose="020B0502040204020203" pitchFamily="34" charset="0"/>
                <a:cs typeface="Segoe UI" panose="020B0502040204020203" pitchFamily="34" charset="0"/>
              </a:rPr>
              <a:t> one year post </a:t>
            </a:r>
            <a:r>
              <a:rPr lang="en-US" dirty="0" smtClean="0">
                <a:latin typeface="Segoe UI" panose="020B0502040204020203" pitchFamily="34" charset="0"/>
                <a:ea typeface="Segoe UI" panose="020B0502040204020203" pitchFamily="34" charset="0"/>
                <a:cs typeface="Segoe UI" panose="020B0502040204020203" pitchFamily="34" charset="0"/>
              </a:rPr>
              <a:t>visit using a standard questionnaire</a:t>
            </a:r>
            <a:r>
              <a:rPr lang="en-US" dirty="0">
                <a:latin typeface="Segoe UI" panose="020B0502040204020203" pitchFamily="34" charset="0"/>
                <a:ea typeface="Segoe UI" panose="020B0502040204020203" pitchFamily="34" charset="0"/>
                <a:cs typeface="Segoe UI" panose="020B0502040204020203" pitchFamily="34" charset="0"/>
              </a:rPr>
              <a:t> </a:t>
            </a:r>
            <a:r>
              <a:rPr lang="en-US" dirty="0" smtClean="0">
                <a:latin typeface="Segoe UI" panose="020B0502040204020203" pitchFamily="34" charset="0"/>
                <a:ea typeface="Segoe UI" panose="020B0502040204020203" pitchFamily="34" charset="0"/>
                <a:cs typeface="Segoe UI" panose="020B0502040204020203" pitchFamily="34" charset="0"/>
              </a:rPr>
              <a:t>(Figure 1).</a:t>
            </a:r>
          </a:p>
          <a:p>
            <a:pPr marL="457200" indent="-457200">
              <a:buFont typeface="Arial" panose="020B0604020202020204" pitchFamily="34" charset="0"/>
              <a:buChar char="•"/>
            </a:pPr>
            <a:endParaRPr lang="en-US" dirty="0">
              <a:latin typeface="Segoe UI" panose="020B0502040204020203" pitchFamily="34" charset="0"/>
              <a:ea typeface="Segoe UI" panose="020B0502040204020203" pitchFamily="34" charset="0"/>
              <a:cs typeface="Segoe UI" panose="020B0502040204020203" pitchFamily="34" charset="0"/>
            </a:endParaRPr>
          </a:p>
          <a:p>
            <a:pPr marL="457200" indent="-457200">
              <a:buFont typeface="Arial" panose="020B0604020202020204" pitchFamily="34" charset="0"/>
              <a:buChar char="•"/>
            </a:pPr>
            <a:r>
              <a:rPr lang="en-US" dirty="0" smtClean="0">
                <a:latin typeface="Segoe UI" panose="020B0502040204020203" pitchFamily="34" charset="0"/>
                <a:ea typeface="Segoe UI" panose="020B0502040204020203" pitchFamily="34" charset="0"/>
                <a:cs typeface="Segoe UI" panose="020B0502040204020203" pitchFamily="34" charset="0"/>
              </a:rPr>
              <a:t>Descriptive analyses were performed to study the impact of the ICAR program in the 32 ACH that received follow-up assessments as of 11/2017 (71% of the total ACH visited).</a:t>
            </a:r>
          </a:p>
        </p:txBody>
      </p:sp>
      <p:sp>
        <p:nvSpPr>
          <p:cNvPr id="10" name="Rectangle 9"/>
          <p:cNvSpPr/>
          <p:nvPr/>
        </p:nvSpPr>
        <p:spPr>
          <a:xfrm>
            <a:off x="38217768" y="28812977"/>
            <a:ext cx="12150431" cy="1277850"/>
          </a:xfrm>
          <a:prstGeom prst="rect">
            <a:avLst/>
          </a:prstGeom>
          <a:ln>
            <a:solidFill>
              <a:schemeClr val="tx2"/>
            </a:solidFill>
          </a:ln>
        </p:spPr>
        <p:txBody>
          <a:bodyPr wrap="square">
            <a:spAutoFit/>
          </a:bodyPr>
          <a:lstStyle/>
          <a:p>
            <a:pPr>
              <a:lnSpc>
                <a:spcPct val="107000"/>
              </a:lnSpc>
              <a:spcBef>
                <a:spcPts val="0"/>
              </a:spcBef>
              <a:spcAft>
                <a:spcPts val="0"/>
              </a:spcAft>
            </a:pPr>
            <a:r>
              <a:rPr lang="en-US" dirty="0">
                <a:latin typeface="Segoe UI" panose="020B0502040204020203" pitchFamily="34" charset="0"/>
                <a:ea typeface="Segoe UI" panose="020B0502040204020203" pitchFamily="34" charset="0"/>
                <a:cs typeface="Segoe UI" panose="020B0502040204020203" pitchFamily="34" charset="0"/>
              </a:rPr>
              <a:t>The Nebraska ICAR model for IP gap mitigation, prioritized to the unique needs of the surveyed facilities, resulted in implementation of most recommendations and overall improvement of infection control programs in our state</a:t>
            </a:r>
            <a:r>
              <a:rPr lang="en-US" dirty="0" smtClean="0">
                <a:latin typeface="Segoe UI" panose="020B0502040204020203" pitchFamily="34" charset="0"/>
                <a:ea typeface="Segoe UI" panose="020B0502040204020203" pitchFamily="34" charset="0"/>
                <a:cs typeface="Segoe UI" panose="020B0502040204020203" pitchFamily="34" charset="0"/>
              </a:rPr>
              <a:t>.</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11" name="TextBox 10"/>
          <p:cNvSpPr txBox="1"/>
          <p:nvPr/>
        </p:nvSpPr>
        <p:spPr>
          <a:xfrm>
            <a:off x="11661737" y="18683394"/>
            <a:ext cx="21923349" cy="1015663"/>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Table 3. </a:t>
            </a:r>
            <a:r>
              <a:rPr lang="en-US" sz="2800" dirty="0">
                <a:latin typeface="Segoe UI" panose="020B0502040204020203" pitchFamily="34" charset="0"/>
                <a:ea typeface="Segoe UI" panose="020B0502040204020203" pitchFamily="34" charset="0"/>
                <a:cs typeface="Segoe UI" panose="020B0502040204020203" pitchFamily="34" charset="0"/>
              </a:rPr>
              <a:t>Most frequent recommendations given to at least 20% acute care hospitals in 45 acute care hospital site visits</a:t>
            </a:r>
          </a:p>
          <a:p>
            <a:endParaRPr lang="en-US" sz="32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54" name="Text Box 13"/>
          <p:cNvSpPr txBox="1">
            <a:spLocks noChangeArrowheads="1"/>
          </p:cNvSpPr>
          <p:nvPr/>
        </p:nvSpPr>
        <p:spPr bwMode="auto">
          <a:xfrm>
            <a:off x="38179354" y="27936316"/>
            <a:ext cx="12188846" cy="707886"/>
          </a:xfrm>
          <a:prstGeom prst="rect">
            <a:avLst/>
          </a:prstGeom>
          <a:solidFill>
            <a:srgbClr val="C00000"/>
          </a:solidFill>
          <a:ln w="15875">
            <a:solidFill>
              <a:schemeClr val="tx2"/>
            </a:solidFill>
            <a:miter lim="800000"/>
            <a:headEnd/>
            <a:tailEnd/>
          </a:ln>
        </p:spPr>
        <p:txBody>
          <a:bodyPr wrap="square" anchor="ctr">
            <a:spAutoFit/>
          </a:bodyPr>
          <a:lstStyle/>
          <a:p>
            <a:pPr algn="ctr" eaLnBrk="0" hangingPunct="0"/>
            <a:r>
              <a:rPr lang="en-US" altLang="zh-CN" sz="4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CONCLUSION</a:t>
            </a:r>
            <a:endParaRPr lang="en-US" altLang="zh-CN" sz="4000"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55" name="Text Box 13"/>
          <p:cNvSpPr txBox="1">
            <a:spLocks noChangeArrowheads="1"/>
          </p:cNvSpPr>
          <p:nvPr/>
        </p:nvSpPr>
        <p:spPr bwMode="auto">
          <a:xfrm>
            <a:off x="38198560" y="17848825"/>
            <a:ext cx="12188844" cy="707886"/>
          </a:xfrm>
          <a:prstGeom prst="rect">
            <a:avLst/>
          </a:prstGeom>
          <a:solidFill>
            <a:srgbClr val="C00000"/>
          </a:solidFill>
          <a:ln w="15875">
            <a:solidFill>
              <a:schemeClr val="tx2"/>
            </a:solidFill>
            <a:miter lim="800000"/>
            <a:headEnd/>
            <a:tailEnd/>
          </a:ln>
        </p:spPr>
        <p:txBody>
          <a:bodyPr wrap="square" anchor="ctr">
            <a:spAutoFit/>
          </a:bodyPr>
          <a:lstStyle/>
          <a:p>
            <a:pPr algn="ctr" eaLnBrk="0" hangingPunct="0"/>
            <a:r>
              <a:rPr lang="en-US" altLang="zh-CN" sz="4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RESULTS</a:t>
            </a:r>
            <a:endParaRPr lang="en-US" altLang="zh-CN" sz="4000"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56" name="Text Box 13"/>
          <p:cNvSpPr txBox="1">
            <a:spLocks noChangeArrowheads="1"/>
          </p:cNvSpPr>
          <p:nvPr/>
        </p:nvSpPr>
        <p:spPr bwMode="auto">
          <a:xfrm>
            <a:off x="774730" y="10611564"/>
            <a:ext cx="10056117" cy="707886"/>
          </a:xfrm>
          <a:prstGeom prst="rect">
            <a:avLst/>
          </a:prstGeom>
          <a:solidFill>
            <a:srgbClr val="C00000"/>
          </a:solidFill>
          <a:ln w="15875">
            <a:solidFill>
              <a:schemeClr val="tx2"/>
            </a:solidFill>
            <a:miter lim="800000"/>
            <a:headEnd/>
            <a:tailEnd/>
          </a:ln>
        </p:spPr>
        <p:txBody>
          <a:bodyPr wrap="square" anchor="ctr">
            <a:spAutoFit/>
          </a:bodyPr>
          <a:lstStyle/>
          <a:p>
            <a:pPr algn="ctr" eaLnBrk="0" hangingPunct="0"/>
            <a:r>
              <a:rPr lang="en-US" altLang="zh-CN" sz="4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METHODS</a:t>
            </a:r>
            <a:endParaRPr lang="en-US" altLang="zh-CN" sz="4000"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sp>
        <p:nvSpPr>
          <p:cNvPr id="58" name="Text Box 13"/>
          <p:cNvSpPr txBox="1">
            <a:spLocks noChangeArrowheads="1"/>
          </p:cNvSpPr>
          <p:nvPr/>
        </p:nvSpPr>
        <p:spPr bwMode="auto">
          <a:xfrm>
            <a:off x="38217767" y="30428377"/>
            <a:ext cx="12150431" cy="727070"/>
          </a:xfrm>
          <a:prstGeom prst="rect">
            <a:avLst/>
          </a:prstGeom>
          <a:solidFill>
            <a:srgbClr val="C00000"/>
          </a:solidFill>
          <a:ln w="15875">
            <a:solidFill>
              <a:schemeClr val="tx2"/>
            </a:solidFill>
            <a:miter lim="800000"/>
            <a:headEnd/>
            <a:tailEnd/>
          </a:ln>
        </p:spPr>
        <p:txBody>
          <a:bodyPr wrap="square" anchor="ctr">
            <a:spAutoFit/>
          </a:bodyPr>
          <a:lstStyle/>
          <a:p>
            <a:pPr algn="ctr" eaLnBrk="0" hangingPunct="0"/>
            <a:r>
              <a:rPr lang="en-US" altLang="zh-CN" sz="4000" b="1" dirty="0" smtClean="0">
                <a:solidFill>
                  <a:schemeClr val="bg1"/>
                </a:solidFill>
                <a:latin typeface="Segoe UI" panose="020B0502040204020203" pitchFamily="34" charset="0"/>
                <a:ea typeface="Segoe UI" panose="020B0502040204020203" pitchFamily="34" charset="0"/>
                <a:cs typeface="Segoe UI" panose="020B0502040204020203" pitchFamily="34" charset="0"/>
              </a:rPr>
              <a:t>DISCLOSURE</a:t>
            </a:r>
            <a:endParaRPr lang="en-US" altLang="zh-CN" sz="4000" b="1" dirty="0">
              <a:solidFill>
                <a:schemeClr val="bg1"/>
              </a:solidFill>
              <a:latin typeface="Segoe UI" panose="020B0502040204020203" pitchFamily="34" charset="0"/>
              <a:ea typeface="Segoe UI" panose="020B0502040204020203" pitchFamily="34" charset="0"/>
              <a:cs typeface="Segoe UI" panose="020B0502040204020203" pitchFamily="34" charset="0"/>
            </a:endParaRPr>
          </a:p>
        </p:txBody>
      </p:sp>
      <p:pic>
        <p:nvPicPr>
          <p:cNvPr id="8" name="Picture 7"/>
          <p:cNvPicPr>
            <a:picLocks noChangeAspect="1"/>
          </p:cNvPicPr>
          <p:nvPr/>
        </p:nvPicPr>
        <p:blipFill>
          <a:blip r:embed="rId4"/>
          <a:stretch>
            <a:fillRect/>
          </a:stretch>
        </p:blipFill>
        <p:spPr>
          <a:xfrm>
            <a:off x="46922825" y="1204093"/>
            <a:ext cx="3685870" cy="2156647"/>
          </a:xfrm>
          <a:prstGeom prst="rect">
            <a:avLst/>
          </a:prstGeom>
        </p:spPr>
      </p:pic>
      <p:pic>
        <p:nvPicPr>
          <p:cNvPr id="64" name="Picture 63"/>
          <p:cNvPicPr>
            <a:picLocks noChangeAspect="1"/>
          </p:cNvPicPr>
          <p:nvPr/>
        </p:nvPicPr>
        <p:blipFill>
          <a:blip r:embed="rId5"/>
          <a:stretch>
            <a:fillRect/>
          </a:stretch>
        </p:blipFill>
        <p:spPr>
          <a:xfrm>
            <a:off x="862136" y="20851465"/>
            <a:ext cx="9968712" cy="10961048"/>
          </a:xfrm>
          <a:prstGeom prst="rect">
            <a:avLst/>
          </a:prstGeom>
          <a:ln w="19050">
            <a:solidFill>
              <a:schemeClr val="tx1"/>
            </a:solidFill>
          </a:ln>
        </p:spPr>
      </p:pic>
      <p:sp>
        <p:nvSpPr>
          <p:cNvPr id="16" name="TextBox 15"/>
          <p:cNvSpPr txBox="1"/>
          <p:nvPr/>
        </p:nvSpPr>
        <p:spPr>
          <a:xfrm>
            <a:off x="625851" y="20183728"/>
            <a:ext cx="10595579" cy="523220"/>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Figure 1</a:t>
            </a:r>
            <a:r>
              <a:rPr lang="en-US" sz="2800" dirty="0" smtClean="0">
                <a:latin typeface="Segoe UI" panose="020B0502040204020203" pitchFamily="34" charset="0"/>
                <a:ea typeface="Segoe UI" panose="020B0502040204020203" pitchFamily="34" charset="0"/>
                <a:cs typeface="Segoe UI" panose="020B0502040204020203" pitchFamily="34" charset="0"/>
              </a:rPr>
              <a:t>. Screenshot for Nebraska ICAP Follow-Up Questionnaire</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graphicFrame>
        <p:nvGraphicFramePr>
          <p:cNvPr id="35" name="Content Placeholder 3"/>
          <p:cNvGraphicFramePr>
            <a:graphicFrameLocks/>
          </p:cNvGraphicFramePr>
          <p:nvPr>
            <p:extLst>
              <p:ext uri="{D42A27DB-BD31-4B8C-83A1-F6EECF244321}">
                <p14:modId xmlns:p14="http://schemas.microsoft.com/office/powerpoint/2010/main" val="3271784626"/>
              </p:ext>
            </p:extLst>
          </p:nvPr>
        </p:nvGraphicFramePr>
        <p:xfrm>
          <a:off x="11734658" y="19182685"/>
          <a:ext cx="25384935" cy="12925074"/>
        </p:xfrm>
        <a:graphic>
          <a:graphicData uri="http://schemas.openxmlformats.org/drawingml/2006/table">
            <a:tbl>
              <a:tblPr firstRow="1" bandRow="1">
                <a:effectLst>
                  <a:innerShdw blurRad="114300">
                    <a:prstClr val="black"/>
                  </a:innerShdw>
                </a:effectLst>
              </a:tblPr>
              <a:tblGrid>
                <a:gridCol w="11940313">
                  <a:extLst>
                    <a:ext uri="{9D8B030D-6E8A-4147-A177-3AD203B41FA5}">
                      <a16:colId xmlns="" xmlns:a16="http://schemas.microsoft.com/office/drawing/2014/main" val="20000"/>
                    </a:ext>
                  </a:extLst>
                </a:gridCol>
                <a:gridCol w="2949356">
                  <a:extLst>
                    <a:ext uri="{9D8B030D-6E8A-4147-A177-3AD203B41FA5}">
                      <a16:colId xmlns="" xmlns:a16="http://schemas.microsoft.com/office/drawing/2014/main" val="20001"/>
                    </a:ext>
                  </a:extLst>
                </a:gridCol>
                <a:gridCol w="2589605">
                  <a:extLst>
                    <a:ext uri="{9D8B030D-6E8A-4147-A177-3AD203B41FA5}">
                      <a16:colId xmlns="" xmlns:a16="http://schemas.microsoft.com/office/drawing/2014/main" val="20003"/>
                    </a:ext>
                  </a:extLst>
                </a:gridCol>
                <a:gridCol w="2589605">
                  <a:extLst>
                    <a:ext uri="{9D8B030D-6E8A-4147-A177-3AD203B41FA5}">
                      <a16:colId xmlns="" xmlns:a16="http://schemas.microsoft.com/office/drawing/2014/main" val="2486779897"/>
                    </a:ext>
                  </a:extLst>
                </a:gridCol>
                <a:gridCol w="2589605">
                  <a:extLst>
                    <a:ext uri="{9D8B030D-6E8A-4147-A177-3AD203B41FA5}">
                      <a16:colId xmlns="" xmlns:a16="http://schemas.microsoft.com/office/drawing/2014/main" val="3470242922"/>
                    </a:ext>
                  </a:extLst>
                </a:gridCol>
                <a:gridCol w="2726451">
                  <a:extLst>
                    <a:ext uri="{9D8B030D-6E8A-4147-A177-3AD203B41FA5}">
                      <a16:colId xmlns="" xmlns:a16="http://schemas.microsoft.com/office/drawing/2014/main" val="20004"/>
                    </a:ext>
                  </a:extLst>
                </a:gridCol>
              </a:tblGrid>
              <a:tr h="201121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fontAlgn="b"/>
                      <a:r>
                        <a:rPr lang="en-US" sz="2800" b="1" i="0" u="none" strike="noStrike" dirty="0" smtClean="0">
                          <a:solidFill>
                            <a:schemeClr val="bg1"/>
                          </a:solidFill>
                          <a:effectLst/>
                          <a:latin typeface="Calibri" panose="020F0502020204030204" pitchFamily="34" charset="0"/>
                        </a:rPr>
                        <a:t>Top Infection Prevention Categories</a:t>
                      </a:r>
                      <a:r>
                        <a:rPr lang="en-US" sz="2800" b="1" i="0" u="none" strike="noStrike" baseline="0" dirty="0" smtClean="0">
                          <a:solidFill>
                            <a:schemeClr val="bg1"/>
                          </a:solidFill>
                          <a:effectLst/>
                          <a:latin typeface="Calibri" panose="020F0502020204030204" pitchFamily="34" charset="0"/>
                        </a:rPr>
                        <a:t> </a:t>
                      </a:r>
                    </a:p>
                    <a:p>
                      <a:pPr algn="ctr" fontAlgn="b"/>
                      <a:r>
                        <a:rPr lang="en-US" sz="2800" b="1" i="0" u="none" strike="noStrike" baseline="0" dirty="0" smtClean="0">
                          <a:solidFill>
                            <a:schemeClr val="bg1"/>
                          </a:solidFill>
                          <a:effectLst/>
                          <a:latin typeface="Calibri" panose="020F0502020204030204" pitchFamily="34" charset="0"/>
                        </a:rPr>
                        <a:t>Requiring Recommendation for Improvement</a:t>
                      </a:r>
                      <a:endParaRPr lang="en-US" sz="2800" b="1" i="0" u="none" strike="noStrike" dirty="0">
                        <a:solidFill>
                          <a:schemeClr val="bg1"/>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fontAlgn="b"/>
                      <a:r>
                        <a:rPr lang="en-US" sz="2400" b="1" i="0" u="none" strike="noStrike" dirty="0" smtClean="0">
                          <a:solidFill>
                            <a:schemeClr val="bg1"/>
                          </a:solidFill>
                          <a:effectLst/>
                          <a:latin typeface="Calibri" panose="020F0502020204030204" pitchFamily="34" charset="0"/>
                        </a:rPr>
                        <a:t>No. of hospitals with </a:t>
                      </a:r>
                      <a:r>
                        <a:rPr lang="en-US" sz="2400" b="1" i="0" u="none" strike="noStrike" baseline="0" dirty="0" smtClean="0">
                          <a:solidFill>
                            <a:schemeClr val="bg1"/>
                          </a:solidFill>
                          <a:effectLst/>
                          <a:latin typeface="Calibri" panose="020F0502020204030204" pitchFamily="34" charset="0"/>
                        </a:rPr>
                        <a:t>Recommendations</a:t>
                      </a:r>
                      <a:endParaRPr lang="en-US" sz="2400" b="1" i="0" u="none" strike="noStrike" dirty="0">
                        <a:solidFill>
                          <a:schemeClr val="bg1"/>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fontAlgn="b"/>
                      <a:r>
                        <a:rPr lang="en-US" sz="2400" b="1" i="0" u="none" strike="noStrike" dirty="0" smtClean="0">
                          <a:solidFill>
                            <a:schemeClr val="bg1"/>
                          </a:solidFill>
                          <a:effectLst/>
                          <a:latin typeface="Calibri" panose="020F0502020204030204" pitchFamily="34" charset="0"/>
                        </a:rPr>
                        <a:t>No. of hospitals with follow-up </a:t>
                      </a:r>
                      <a:r>
                        <a:rPr lang="en-US" sz="2400" b="1" i="0" u="none" strike="noStrike" smtClean="0">
                          <a:solidFill>
                            <a:schemeClr val="bg1"/>
                          </a:solidFill>
                          <a:effectLst/>
                          <a:latin typeface="Calibri" panose="020F0502020204030204" pitchFamily="34" charset="0"/>
                        </a:rPr>
                        <a:t>phone</a:t>
                      </a:r>
                      <a:r>
                        <a:rPr lang="en-US" sz="2400" b="1" i="0" u="none" strike="noStrike" baseline="0" smtClean="0">
                          <a:solidFill>
                            <a:schemeClr val="bg1"/>
                          </a:solidFill>
                          <a:effectLst/>
                          <a:latin typeface="Calibri" panose="020F0502020204030204" pitchFamily="34" charset="0"/>
                        </a:rPr>
                        <a:t> assessment </a:t>
                      </a:r>
                      <a:endParaRPr lang="en-US" sz="2400" b="1" i="0" u="none" strike="noStrike" dirty="0">
                        <a:solidFill>
                          <a:schemeClr val="bg1"/>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fontAlgn="b"/>
                      <a:r>
                        <a:rPr lang="en-US" sz="2400" b="1" i="0" u="none" strike="noStrike" dirty="0" smtClean="0">
                          <a:solidFill>
                            <a:schemeClr val="bg1"/>
                          </a:solidFill>
                          <a:effectLst/>
                          <a:latin typeface="Calibri" panose="020F0502020204030204" pitchFamily="34" charset="0"/>
                        </a:rPr>
                        <a:t>No. (%) of hospitals with complete implementation</a:t>
                      </a:r>
                      <a:endParaRPr lang="en-US" sz="2400" b="1" i="0" u="none" strike="noStrike" dirty="0">
                        <a:solidFill>
                          <a:schemeClr val="bg1"/>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fontAlgn="b"/>
                      <a:endParaRPr lang="en-US" sz="2400" b="1" i="0" u="none" strike="noStrike" dirty="0" smtClean="0">
                        <a:solidFill>
                          <a:schemeClr val="bg1"/>
                        </a:solidFill>
                        <a:effectLst/>
                        <a:latin typeface="Calibri" panose="020F0502020204030204" pitchFamily="34" charset="0"/>
                      </a:endParaRPr>
                    </a:p>
                    <a:p>
                      <a:pPr algn="ctr" fontAlgn="b"/>
                      <a:r>
                        <a:rPr lang="en-US" sz="2400" b="1" i="0" u="none" strike="noStrike" dirty="0" smtClean="0">
                          <a:solidFill>
                            <a:schemeClr val="bg1"/>
                          </a:solidFill>
                          <a:effectLst/>
                          <a:latin typeface="Calibri" panose="020F0502020204030204" pitchFamily="34" charset="0"/>
                        </a:rPr>
                        <a:t>No. (%) of hospitals with partial implementation</a:t>
                      </a:r>
                    </a:p>
                    <a:p>
                      <a:pPr algn="ctr" fontAlgn="b"/>
                      <a:endParaRPr lang="en-US" sz="2400" b="1" i="0" u="none" strike="noStrike" dirty="0">
                        <a:solidFill>
                          <a:schemeClr val="bg1"/>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fontAlgn="b"/>
                      <a:r>
                        <a:rPr lang="en-US" sz="2400" b="1" i="0" u="none" strike="noStrike" dirty="0" smtClean="0">
                          <a:solidFill>
                            <a:schemeClr val="bg1"/>
                          </a:solidFill>
                          <a:effectLst/>
                          <a:latin typeface="Calibri" panose="020F0502020204030204" pitchFamily="34" charset="0"/>
                        </a:rPr>
                        <a:t>Overall Implementation</a:t>
                      </a:r>
                      <a:r>
                        <a:rPr lang="en-US" sz="2400" b="1" i="0" u="none" strike="noStrike" baseline="0" dirty="0" smtClean="0">
                          <a:solidFill>
                            <a:schemeClr val="bg1"/>
                          </a:solidFill>
                          <a:effectLst/>
                          <a:latin typeface="Calibri" panose="020F0502020204030204" pitchFamily="34" charset="0"/>
                        </a:rPr>
                        <a:t> rate (complete and partial combined)</a:t>
                      </a:r>
                      <a:endParaRPr lang="en-US" sz="2400" b="1" i="0" u="none" strike="noStrike" dirty="0">
                        <a:solidFill>
                          <a:schemeClr val="bg1"/>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 xmlns:a16="http://schemas.microsoft.com/office/drawing/2014/main" val="10000"/>
                  </a:ext>
                </a:extLst>
              </a:tr>
              <a:tr h="6042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a:solidFill>
                            <a:srgbClr val="000000"/>
                          </a:solidFill>
                          <a:effectLst/>
                          <a:latin typeface="Calibri" panose="020F0502020204030204" pitchFamily="34" charset="0"/>
                        </a:rPr>
                        <a:t>Formal </a:t>
                      </a:r>
                      <a:r>
                        <a:rPr lang="en-US" sz="2400" b="0" i="0" u="none" strike="noStrike" dirty="0" smtClean="0">
                          <a:solidFill>
                            <a:srgbClr val="000000"/>
                          </a:solidFill>
                          <a:effectLst/>
                          <a:latin typeface="Calibri" panose="020F0502020204030204" pitchFamily="34" charset="0"/>
                        </a:rPr>
                        <a:t>hospital infection control </a:t>
                      </a:r>
                      <a:r>
                        <a:rPr lang="en-US" sz="2400" b="0" i="0" u="none" strike="noStrike" dirty="0">
                          <a:solidFill>
                            <a:srgbClr val="000000"/>
                          </a:solidFill>
                          <a:effectLst/>
                          <a:latin typeface="Calibri" panose="020F0502020204030204" pitchFamily="34" charset="0"/>
                        </a:rPr>
                        <a:t>risk assessment not done</a:t>
                      </a:r>
                    </a:p>
                  </a:txBody>
                  <a:tcPr marR="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22 </a:t>
                      </a:r>
                    </a:p>
                  </a:txBody>
                  <a:tcPr marL="0" marR="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18</a:t>
                      </a:r>
                    </a:p>
                  </a:txBody>
                  <a:tcPr marL="0" marR="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12 </a:t>
                      </a:r>
                      <a:r>
                        <a:rPr lang="en-US" sz="2400" b="0" i="0" u="none" strike="noStrike" dirty="0" smtClean="0">
                          <a:solidFill>
                            <a:srgbClr val="000000"/>
                          </a:solidFill>
                          <a:effectLst/>
                          <a:latin typeface="Calibri" panose="020F0502020204030204" pitchFamily="34" charset="0"/>
                        </a:rPr>
                        <a:t>(67%)</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4 (</a:t>
                      </a:r>
                      <a:r>
                        <a:rPr lang="en-US" sz="2400" b="0" i="0" u="none" strike="noStrike" dirty="0" smtClean="0">
                          <a:solidFill>
                            <a:srgbClr val="000000"/>
                          </a:solidFill>
                          <a:effectLst/>
                          <a:latin typeface="Calibri" panose="020F0502020204030204" pitchFamily="34" charset="0"/>
                        </a:rPr>
                        <a:t>22%)</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89%</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0001"/>
                  </a:ext>
                </a:extLst>
              </a:tr>
              <a:tr h="67526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a:solidFill>
                            <a:srgbClr val="000000"/>
                          </a:solidFill>
                          <a:effectLst/>
                          <a:latin typeface="Calibri" panose="020F0502020204030204" pitchFamily="34" charset="0"/>
                        </a:rPr>
                        <a:t>Supply &amp; linen storage issues</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20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9</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6 </a:t>
                      </a:r>
                      <a:r>
                        <a:rPr lang="en-US" sz="2400" b="0" i="0" u="none" strike="noStrike" dirty="0" smtClean="0">
                          <a:solidFill>
                            <a:srgbClr val="000000"/>
                          </a:solidFill>
                          <a:effectLst/>
                          <a:latin typeface="Calibri" panose="020F0502020204030204" pitchFamily="34" charset="0"/>
                        </a:rPr>
                        <a:t>(67%)</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2 </a:t>
                      </a:r>
                      <a:r>
                        <a:rPr lang="en-US" sz="2400" b="0" i="0" u="none" strike="noStrike" dirty="0" smtClean="0">
                          <a:solidFill>
                            <a:srgbClr val="000000"/>
                          </a:solidFill>
                          <a:effectLst/>
                          <a:latin typeface="Calibri" panose="020F0502020204030204" pitchFamily="34" charset="0"/>
                        </a:rPr>
                        <a:t>(22%)</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89%</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10002"/>
                  </a:ext>
                </a:extLst>
              </a:tr>
              <a:tr h="6042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High</a:t>
                      </a:r>
                      <a:r>
                        <a:rPr lang="en-US" sz="2400" b="0" i="0" u="none" strike="noStrike" baseline="0" dirty="0" smtClean="0">
                          <a:solidFill>
                            <a:srgbClr val="000000"/>
                          </a:solidFill>
                          <a:effectLst/>
                          <a:latin typeface="Calibri" panose="020F0502020204030204" pitchFamily="34" charset="0"/>
                        </a:rPr>
                        <a:t> level disinfection</a:t>
                      </a:r>
                      <a:r>
                        <a:rPr lang="en-US" sz="2400" b="0" i="0" u="none" strike="noStrike" dirty="0" smtClean="0">
                          <a:solidFill>
                            <a:srgbClr val="000000"/>
                          </a:solidFill>
                          <a:effectLst/>
                          <a:latin typeface="Calibri" panose="020F0502020204030204" pitchFamily="34" charset="0"/>
                        </a:rPr>
                        <a:t> </a:t>
                      </a:r>
                      <a:r>
                        <a:rPr lang="en-US" sz="2400" b="0" i="0" u="none" strike="noStrike" dirty="0">
                          <a:solidFill>
                            <a:srgbClr val="000000"/>
                          </a:solidFill>
                          <a:effectLst/>
                          <a:latin typeface="Calibri" panose="020F0502020204030204" pitchFamily="34" charset="0"/>
                        </a:rPr>
                        <a:t>process and documentation lacking</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19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14</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13 </a:t>
                      </a:r>
                      <a:r>
                        <a:rPr lang="en-US" sz="2400" b="0" i="0" u="none" strike="noStrike" dirty="0" smtClean="0">
                          <a:solidFill>
                            <a:srgbClr val="000000"/>
                          </a:solidFill>
                          <a:effectLst/>
                          <a:latin typeface="Calibri" panose="020F0502020204030204" pitchFamily="34" charset="0"/>
                        </a:rPr>
                        <a:t>(93%)</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 </a:t>
                      </a:r>
                      <a:r>
                        <a:rPr lang="en-US" sz="2400" b="0" i="0" u="none" strike="noStrike" dirty="0" smtClean="0">
                          <a:solidFill>
                            <a:srgbClr val="000000"/>
                          </a:solidFill>
                          <a:effectLst/>
                          <a:latin typeface="Calibri" panose="020F0502020204030204" pitchFamily="34" charset="0"/>
                        </a:rPr>
                        <a:t>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93%</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0003"/>
                  </a:ext>
                </a:extLst>
              </a:tr>
              <a:tr h="8278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Hospital</a:t>
                      </a:r>
                      <a:r>
                        <a:rPr lang="en-US" sz="2400" b="0" i="0" u="none" strike="noStrike" baseline="0" dirty="0" smtClean="0">
                          <a:solidFill>
                            <a:srgbClr val="000000"/>
                          </a:solidFill>
                          <a:effectLst/>
                          <a:latin typeface="Calibri" panose="020F0502020204030204" pitchFamily="34" charset="0"/>
                        </a:rPr>
                        <a:t> acquired infection s</a:t>
                      </a:r>
                      <a:r>
                        <a:rPr lang="en-US" sz="2400" b="0" i="0" u="none" strike="noStrike" dirty="0" smtClean="0">
                          <a:solidFill>
                            <a:srgbClr val="000000"/>
                          </a:solidFill>
                          <a:effectLst/>
                          <a:latin typeface="Calibri" panose="020F0502020204030204" pitchFamily="34" charset="0"/>
                        </a:rPr>
                        <a:t>urveillance</a:t>
                      </a:r>
                      <a:r>
                        <a:rPr lang="en-US" sz="2400" b="0" i="0" u="none" strike="noStrike" baseline="0" dirty="0" smtClean="0">
                          <a:solidFill>
                            <a:srgbClr val="000000"/>
                          </a:solidFill>
                          <a:effectLst/>
                          <a:latin typeface="Calibri" panose="020F0502020204030204" pitchFamily="34" charset="0"/>
                        </a:rPr>
                        <a:t> and/ or </a:t>
                      </a:r>
                      <a:r>
                        <a:rPr lang="en-US" sz="2400" b="0" i="0" u="none" strike="noStrike" dirty="0" smtClean="0">
                          <a:solidFill>
                            <a:srgbClr val="000000"/>
                          </a:solidFill>
                          <a:effectLst/>
                          <a:latin typeface="Calibri" panose="020F0502020204030204" pitchFamily="34" charset="0"/>
                        </a:rPr>
                        <a:t>participation </a:t>
                      </a:r>
                      <a:r>
                        <a:rPr lang="en-US" sz="2400" b="0" i="0" u="none" strike="noStrike" dirty="0">
                          <a:solidFill>
                            <a:srgbClr val="000000"/>
                          </a:solidFill>
                          <a:effectLst/>
                          <a:latin typeface="Calibri" panose="020F0502020204030204" pitchFamily="34" charset="0"/>
                        </a:rPr>
                        <a:t>in </a:t>
                      </a:r>
                      <a:r>
                        <a:rPr lang="en-US" sz="2400" b="0" i="0" u="none" strike="noStrike" dirty="0" smtClean="0">
                          <a:solidFill>
                            <a:srgbClr val="000000"/>
                          </a:solidFill>
                          <a:effectLst/>
                          <a:latin typeface="Calibri" panose="020F0502020204030204" pitchFamily="34" charset="0"/>
                        </a:rPr>
                        <a:t>National</a:t>
                      </a:r>
                      <a:r>
                        <a:rPr lang="en-US" sz="2400" b="0" i="0" u="none" strike="noStrike" baseline="0" dirty="0" smtClean="0">
                          <a:solidFill>
                            <a:srgbClr val="000000"/>
                          </a:solidFill>
                          <a:effectLst/>
                          <a:latin typeface="Calibri" panose="020F0502020204030204" pitchFamily="34" charset="0"/>
                        </a:rPr>
                        <a:t> Healthcare Safety Network</a:t>
                      </a:r>
                      <a:r>
                        <a:rPr lang="en-US" sz="2400" b="0" i="0" u="none" strike="noStrike" dirty="0" smtClean="0">
                          <a:solidFill>
                            <a:srgbClr val="000000"/>
                          </a:solidFill>
                          <a:effectLst/>
                          <a:latin typeface="Calibri" panose="020F0502020204030204" pitchFamily="34" charset="0"/>
                        </a:rPr>
                        <a:t> </a:t>
                      </a:r>
                      <a:r>
                        <a:rPr lang="en-US" sz="2400" b="0" i="0" u="none" strike="noStrike" dirty="0">
                          <a:solidFill>
                            <a:srgbClr val="000000"/>
                          </a:solidFill>
                          <a:effectLst/>
                          <a:latin typeface="Calibri" panose="020F0502020204030204" pitchFamily="34" charset="0"/>
                        </a:rPr>
                        <a:t>lacking</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18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15</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12 </a:t>
                      </a:r>
                      <a:r>
                        <a:rPr lang="en-US" sz="2400" b="0" i="0" u="none" strike="noStrike" dirty="0" smtClean="0">
                          <a:solidFill>
                            <a:srgbClr val="000000"/>
                          </a:solidFill>
                          <a:effectLst/>
                          <a:latin typeface="Calibri" panose="020F0502020204030204" pitchFamily="34" charset="0"/>
                        </a:rPr>
                        <a:t>(80%)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80%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10004"/>
                  </a:ext>
                </a:extLst>
              </a:tr>
              <a:tr h="61826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Audits </a:t>
                      </a:r>
                      <a:r>
                        <a:rPr lang="en-US" sz="2400" b="0" i="0" u="none" strike="noStrike" dirty="0">
                          <a:solidFill>
                            <a:srgbClr val="000000"/>
                          </a:solidFill>
                          <a:effectLst/>
                          <a:latin typeface="Calibri" panose="020F0502020204030204" pitchFamily="34" charset="0"/>
                        </a:rPr>
                        <a:t>or feedback lacking</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16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7</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6 </a:t>
                      </a:r>
                      <a:r>
                        <a:rPr lang="en-US" sz="2400" b="0" i="0" u="none" strike="noStrike" dirty="0" smtClean="0">
                          <a:solidFill>
                            <a:srgbClr val="000000"/>
                          </a:solidFill>
                          <a:effectLst/>
                          <a:latin typeface="Calibri" panose="020F0502020204030204" pitchFamily="34" charset="0"/>
                        </a:rPr>
                        <a:t>(86%)</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 </a:t>
                      </a:r>
                      <a:r>
                        <a:rPr lang="en-US" sz="2400" b="0" i="0" u="none" strike="noStrike" dirty="0" smtClean="0">
                          <a:solidFill>
                            <a:srgbClr val="000000"/>
                          </a:solidFill>
                          <a:effectLst/>
                          <a:latin typeface="Calibri" panose="020F0502020204030204" pitchFamily="34" charset="0"/>
                        </a:rPr>
                        <a:t>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86%</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0005"/>
                  </a:ext>
                </a:extLst>
              </a:tr>
              <a:tr h="6042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Unsafe </a:t>
                      </a:r>
                      <a:r>
                        <a:rPr lang="en-US" sz="2400" b="0" i="0" u="none" strike="noStrike" dirty="0">
                          <a:solidFill>
                            <a:srgbClr val="000000"/>
                          </a:solidFill>
                          <a:effectLst/>
                          <a:latin typeface="Calibri" panose="020F0502020204030204" pitchFamily="34" charset="0"/>
                        </a:rPr>
                        <a:t>injection practices</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14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7</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4 </a:t>
                      </a:r>
                      <a:r>
                        <a:rPr lang="en-US" sz="2400" b="0" i="0" u="none" strike="noStrike" dirty="0" smtClean="0">
                          <a:solidFill>
                            <a:srgbClr val="000000"/>
                          </a:solidFill>
                          <a:effectLst/>
                          <a:latin typeface="Calibri" panose="020F0502020204030204" pitchFamily="34" charset="0"/>
                        </a:rPr>
                        <a:t>(57</a:t>
                      </a:r>
                      <a:r>
                        <a:rPr lang="en-US" sz="2400" b="0" i="0" u="none" strike="noStrike" dirty="0">
                          <a:solidFill>
                            <a:srgbClr val="000000"/>
                          </a:solidFill>
                          <a:effectLst/>
                          <a:latin typeface="Calibri" panose="020F0502020204030204" pitchFamily="34" charset="0"/>
                        </a:rPr>
                        <a:t>%)</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2 </a:t>
                      </a:r>
                      <a:r>
                        <a:rPr lang="en-US" sz="2400" b="0" i="0" u="none" strike="noStrike" dirty="0" smtClean="0">
                          <a:solidFill>
                            <a:srgbClr val="000000"/>
                          </a:solidFill>
                          <a:effectLst/>
                          <a:latin typeface="Calibri" panose="020F0502020204030204" pitchFamily="34" charset="0"/>
                        </a:rPr>
                        <a:t>(29%)</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86%</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10006"/>
                  </a:ext>
                </a:extLst>
              </a:tr>
              <a:tr h="626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a:solidFill>
                            <a:srgbClr val="000000"/>
                          </a:solidFill>
                          <a:effectLst/>
                          <a:latin typeface="Calibri" panose="020F0502020204030204" pitchFamily="34" charset="0"/>
                        </a:rPr>
                        <a:t>Antimicrobial stewardship efforts lacking</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13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8</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3 </a:t>
                      </a:r>
                      <a:r>
                        <a:rPr lang="en-US" sz="2400" b="0" i="0" u="none" strike="noStrike" dirty="0" smtClean="0">
                          <a:solidFill>
                            <a:srgbClr val="000000"/>
                          </a:solidFill>
                          <a:effectLst/>
                          <a:latin typeface="Calibri" panose="020F0502020204030204" pitchFamily="34" charset="0"/>
                        </a:rPr>
                        <a:t>(38%)</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4 (</a:t>
                      </a:r>
                      <a:r>
                        <a:rPr lang="en-US" sz="2400" b="0" i="0" u="none" strike="noStrike" dirty="0" smtClean="0">
                          <a:solidFill>
                            <a:srgbClr val="000000"/>
                          </a:solidFill>
                          <a:effectLst/>
                          <a:latin typeface="Calibri" panose="020F0502020204030204" pitchFamily="34" charset="0"/>
                        </a:rPr>
                        <a:t>50%)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88%</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0007"/>
                  </a:ext>
                </a:extLst>
              </a:tr>
              <a:tr h="8278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a:solidFill>
                            <a:srgbClr val="000000"/>
                          </a:solidFill>
                          <a:effectLst/>
                          <a:latin typeface="Calibri" panose="020F0502020204030204" pitchFamily="34" charset="0"/>
                        </a:rPr>
                        <a:t>No </a:t>
                      </a:r>
                      <a:r>
                        <a:rPr lang="en-US" sz="2400" b="0" i="0" u="none" strike="noStrike" dirty="0" smtClean="0">
                          <a:solidFill>
                            <a:srgbClr val="000000"/>
                          </a:solidFill>
                          <a:effectLst/>
                          <a:latin typeface="Calibri" panose="020F0502020204030204" pitchFamily="34" charset="0"/>
                        </a:rPr>
                        <a:t>infection</a:t>
                      </a:r>
                      <a:r>
                        <a:rPr lang="en-US" sz="2400" b="0" i="0" u="none" strike="noStrike" baseline="0" dirty="0" smtClean="0">
                          <a:solidFill>
                            <a:srgbClr val="000000"/>
                          </a:solidFill>
                          <a:effectLst/>
                          <a:latin typeface="Calibri" panose="020F0502020204030204" pitchFamily="34" charset="0"/>
                        </a:rPr>
                        <a:t> control risk assessment </a:t>
                      </a:r>
                      <a:r>
                        <a:rPr lang="en-US" sz="2400" b="0" i="0" u="none" strike="noStrike" dirty="0" smtClean="0">
                          <a:solidFill>
                            <a:srgbClr val="000000"/>
                          </a:solidFill>
                          <a:effectLst/>
                          <a:latin typeface="Calibri" panose="020F0502020204030204" pitchFamily="34" charset="0"/>
                        </a:rPr>
                        <a:t>for construction projects</a:t>
                      </a:r>
                      <a:r>
                        <a:rPr lang="en-US" sz="2400" b="0" i="0" u="none" strike="noStrike" baseline="0" dirty="0" smtClean="0">
                          <a:solidFill>
                            <a:srgbClr val="000000"/>
                          </a:solidFill>
                          <a:effectLst/>
                          <a:latin typeface="Calibri" panose="020F0502020204030204" pitchFamily="34" charset="0"/>
                        </a:rPr>
                        <a:t> or assessment </a:t>
                      </a:r>
                      <a:r>
                        <a:rPr lang="en-US" sz="2400" b="0" i="0" u="none" strike="noStrike" dirty="0" smtClean="0">
                          <a:solidFill>
                            <a:srgbClr val="000000"/>
                          </a:solidFill>
                          <a:effectLst/>
                          <a:latin typeface="Calibri" panose="020F0502020204030204" pitchFamily="34" charset="0"/>
                        </a:rPr>
                        <a:t>not posted</a:t>
                      </a:r>
                      <a:r>
                        <a:rPr lang="en-US" sz="2400" b="0" i="0" u="none" strike="noStrike" baseline="0" dirty="0" smtClean="0">
                          <a:solidFill>
                            <a:srgbClr val="000000"/>
                          </a:solidFill>
                          <a:effectLst/>
                          <a:latin typeface="Calibri" panose="020F0502020204030204" pitchFamily="34" charset="0"/>
                        </a:rPr>
                        <a:t> at job sites</a:t>
                      </a:r>
                      <a:endParaRPr lang="en-US" sz="2400" b="0" i="0" u="none" strike="noStrike" dirty="0">
                        <a:solidFill>
                          <a:srgbClr val="000000"/>
                        </a:solidFill>
                        <a:effectLst/>
                        <a:latin typeface="Calibri" panose="020F0502020204030204" pitchFamily="34" charset="0"/>
                      </a:endParaRP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13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7</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3 </a:t>
                      </a:r>
                      <a:r>
                        <a:rPr lang="en-US" sz="2400" b="0" i="0" u="none" strike="noStrike" dirty="0" smtClean="0">
                          <a:solidFill>
                            <a:srgbClr val="000000"/>
                          </a:solidFill>
                          <a:effectLst/>
                          <a:latin typeface="Calibri" panose="020F0502020204030204" pitchFamily="34" charset="0"/>
                        </a:rPr>
                        <a:t>(43%)</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 </a:t>
                      </a:r>
                      <a:r>
                        <a:rPr lang="en-US" sz="2400" b="0" i="0" u="none" strike="noStrike" dirty="0" smtClean="0">
                          <a:solidFill>
                            <a:srgbClr val="000000"/>
                          </a:solidFill>
                          <a:effectLst/>
                          <a:latin typeface="Calibri" panose="020F0502020204030204" pitchFamily="34" charset="0"/>
                        </a:rPr>
                        <a:t>(14%)</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57%</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10008"/>
                  </a:ext>
                </a:extLst>
              </a:tr>
              <a:tr h="6042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Environmental </a:t>
                      </a:r>
                      <a:r>
                        <a:rPr lang="en-US" sz="2400" b="0" i="0" u="none" strike="noStrike" dirty="0">
                          <a:solidFill>
                            <a:srgbClr val="000000"/>
                          </a:solidFill>
                          <a:effectLst/>
                          <a:latin typeface="Calibri" panose="020F0502020204030204" pitchFamily="34" charset="0"/>
                        </a:rPr>
                        <a:t>surfaces </a:t>
                      </a:r>
                      <a:r>
                        <a:rPr lang="en-US" sz="2400" b="0" i="0" u="none" strike="noStrike" dirty="0" smtClean="0">
                          <a:solidFill>
                            <a:srgbClr val="000000"/>
                          </a:solidFill>
                          <a:effectLst/>
                          <a:latin typeface="Calibri" panose="020F0502020204030204" pitchFamily="34" charset="0"/>
                        </a:rPr>
                        <a:t>are worn</a:t>
                      </a:r>
                      <a:r>
                        <a:rPr lang="en-US" sz="2400" b="0" i="0" u="none" strike="noStrike" baseline="0" dirty="0" smtClean="0">
                          <a:solidFill>
                            <a:srgbClr val="000000"/>
                          </a:solidFill>
                          <a:effectLst/>
                          <a:latin typeface="Calibri" panose="020F0502020204030204" pitchFamily="34" charset="0"/>
                        </a:rPr>
                        <a:t> and/ or c</a:t>
                      </a:r>
                      <a:r>
                        <a:rPr lang="en-US" sz="2400" b="0" i="0" u="none" strike="noStrike" dirty="0" smtClean="0">
                          <a:solidFill>
                            <a:srgbClr val="000000"/>
                          </a:solidFill>
                          <a:effectLst/>
                          <a:latin typeface="Calibri" panose="020F0502020204030204" pitchFamily="34" charset="0"/>
                        </a:rPr>
                        <a:t>luttered</a:t>
                      </a:r>
                      <a:r>
                        <a:rPr lang="en-US" sz="2400" b="0" i="0" u="none" strike="noStrike" dirty="0">
                          <a:solidFill>
                            <a:srgbClr val="000000"/>
                          </a:solidFill>
                          <a:effectLst/>
                          <a:latin typeface="Calibri" panose="020F0502020204030204" pitchFamily="34" charset="0"/>
                        </a:rPr>
                        <a:t>, not cleanable</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13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3</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 </a:t>
                      </a:r>
                      <a:r>
                        <a:rPr lang="en-US" sz="2400" b="0" i="0" u="none" strike="noStrike" dirty="0" smtClean="0">
                          <a:solidFill>
                            <a:srgbClr val="000000"/>
                          </a:solidFill>
                          <a:effectLst/>
                          <a:latin typeface="Calibri" panose="020F0502020204030204" pitchFamily="34" charset="0"/>
                        </a:rPr>
                        <a:t>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2 </a:t>
                      </a:r>
                      <a:r>
                        <a:rPr lang="en-US" sz="2400" b="0" i="0" u="none" strike="noStrike" dirty="0" smtClean="0">
                          <a:solidFill>
                            <a:srgbClr val="000000"/>
                          </a:solidFill>
                          <a:effectLst/>
                          <a:latin typeface="Calibri" panose="020F0502020204030204" pitchFamily="34" charset="0"/>
                        </a:rPr>
                        <a:t>(67%)</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67%</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0009"/>
                  </a:ext>
                </a:extLst>
              </a:tr>
              <a:tr h="8278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Personal</a:t>
                      </a:r>
                      <a:r>
                        <a:rPr lang="en-US" sz="2400" b="0" i="0" u="none" strike="noStrike" baseline="0" dirty="0" smtClean="0">
                          <a:solidFill>
                            <a:srgbClr val="000000"/>
                          </a:solidFill>
                          <a:effectLst/>
                          <a:latin typeface="Calibri" panose="020F0502020204030204" pitchFamily="34" charset="0"/>
                        </a:rPr>
                        <a:t> protective equipment</a:t>
                      </a:r>
                      <a:r>
                        <a:rPr lang="en-US" sz="2400" b="0" i="0" u="none" strike="noStrike" dirty="0" smtClean="0">
                          <a:solidFill>
                            <a:srgbClr val="000000"/>
                          </a:solidFill>
                          <a:effectLst/>
                          <a:latin typeface="Calibri" panose="020F0502020204030204" pitchFamily="34" charset="0"/>
                        </a:rPr>
                        <a:t> </a:t>
                      </a:r>
                      <a:r>
                        <a:rPr lang="en-US" sz="2400" b="0" i="0" u="none" strike="noStrike" dirty="0">
                          <a:solidFill>
                            <a:srgbClr val="000000"/>
                          </a:solidFill>
                          <a:effectLst/>
                          <a:latin typeface="Calibri" panose="020F0502020204030204" pitchFamily="34" charset="0"/>
                        </a:rPr>
                        <a:t>supplies </a:t>
                      </a:r>
                      <a:r>
                        <a:rPr lang="en-US" sz="2400" b="0" i="0" u="none" strike="noStrike" dirty="0" smtClean="0">
                          <a:solidFill>
                            <a:srgbClr val="000000"/>
                          </a:solidFill>
                          <a:effectLst/>
                          <a:latin typeface="Calibri" panose="020F0502020204030204" pitchFamily="34" charset="0"/>
                        </a:rPr>
                        <a:t>are scarce</a:t>
                      </a:r>
                    </a:p>
                    <a:p>
                      <a:pPr algn="l" fontAlgn="b"/>
                      <a:r>
                        <a:rPr lang="en-US" sz="2400" b="0" i="0" u="none" strike="noStrike" dirty="0" smtClean="0">
                          <a:solidFill>
                            <a:srgbClr val="000000"/>
                          </a:solidFill>
                          <a:effectLst/>
                          <a:latin typeface="Calibri" panose="020F0502020204030204" pitchFamily="34" charset="0"/>
                        </a:rPr>
                        <a:t> and/ or not available at </a:t>
                      </a:r>
                      <a:r>
                        <a:rPr lang="en-US" sz="2400" b="0" i="0" u="none" strike="noStrike" dirty="0">
                          <a:solidFill>
                            <a:srgbClr val="000000"/>
                          </a:solidFill>
                          <a:effectLst/>
                          <a:latin typeface="Calibri" panose="020F0502020204030204" pitchFamily="34" charset="0"/>
                        </a:rPr>
                        <a:t>points of use</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11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5</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3 </a:t>
                      </a:r>
                      <a:r>
                        <a:rPr lang="en-US" sz="2400" b="0" i="0" u="none" strike="noStrike" dirty="0" smtClean="0">
                          <a:solidFill>
                            <a:srgbClr val="000000"/>
                          </a:solidFill>
                          <a:effectLst/>
                          <a:latin typeface="Calibri" panose="020F0502020204030204" pitchFamily="34" charset="0"/>
                        </a:rPr>
                        <a:t>(60%)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 </a:t>
                      </a:r>
                      <a:r>
                        <a:rPr lang="en-US" sz="2400" b="0" i="0" u="none" strike="noStrike" dirty="0" smtClean="0">
                          <a:solidFill>
                            <a:srgbClr val="000000"/>
                          </a:solidFill>
                          <a:effectLst/>
                          <a:latin typeface="Calibri" panose="020F0502020204030204" pitchFamily="34" charset="0"/>
                        </a:rPr>
                        <a:t>(20%)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80%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10010"/>
                  </a:ext>
                </a:extLst>
              </a:tr>
              <a:tr h="6042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a:solidFill>
                            <a:srgbClr val="000000"/>
                          </a:solidFill>
                          <a:effectLst/>
                          <a:latin typeface="Calibri" panose="020F0502020204030204" pitchFamily="34" charset="0"/>
                        </a:rPr>
                        <a:t>Endoscope storage deficient</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11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7</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4 (57%)</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a:solidFill>
                            <a:srgbClr val="000000"/>
                          </a:solidFill>
                          <a:effectLst/>
                          <a:latin typeface="Calibri" panose="020F0502020204030204" pitchFamily="34" charset="0"/>
                        </a:rPr>
                        <a:t>3 (43%)</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100%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0011"/>
                  </a:ext>
                </a:extLst>
              </a:tr>
              <a:tr h="6042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Critical equipment</a:t>
                      </a:r>
                      <a:r>
                        <a:rPr lang="en-US" sz="2400" b="0" i="0" u="none" strike="noStrike" baseline="0" dirty="0" smtClean="0">
                          <a:solidFill>
                            <a:srgbClr val="000000"/>
                          </a:solidFill>
                          <a:effectLst/>
                          <a:latin typeface="Calibri" panose="020F0502020204030204" pitchFamily="34" charset="0"/>
                        </a:rPr>
                        <a:t> reprocessing and/or s</a:t>
                      </a:r>
                      <a:r>
                        <a:rPr lang="en-US" sz="2400" b="0" i="0" u="none" strike="noStrike" dirty="0" smtClean="0">
                          <a:solidFill>
                            <a:srgbClr val="000000"/>
                          </a:solidFill>
                          <a:effectLst/>
                          <a:latin typeface="Calibri" panose="020F0502020204030204" pitchFamily="34" charset="0"/>
                        </a:rPr>
                        <a:t>terilization </a:t>
                      </a:r>
                      <a:r>
                        <a:rPr lang="en-US" sz="2400" b="0" i="0" u="none" strike="noStrike" dirty="0">
                          <a:solidFill>
                            <a:srgbClr val="000000"/>
                          </a:solidFill>
                          <a:effectLst/>
                          <a:latin typeface="Calibri" panose="020F0502020204030204" pitchFamily="34" charset="0"/>
                        </a:rPr>
                        <a:t>issues</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11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6</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3 </a:t>
                      </a:r>
                      <a:r>
                        <a:rPr lang="en-US" sz="2400" b="0" i="0" u="none" strike="noStrike" dirty="0" smtClean="0">
                          <a:solidFill>
                            <a:srgbClr val="000000"/>
                          </a:solidFill>
                          <a:effectLst/>
                          <a:latin typeface="Calibri" panose="020F0502020204030204" pitchFamily="34" charset="0"/>
                        </a:rPr>
                        <a:t>(50%)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 </a:t>
                      </a:r>
                      <a:r>
                        <a:rPr lang="en-US" sz="2400" b="0" i="0" u="none" strike="noStrike" dirty="0" smtClean="0">
                          <a:solidFill>
                            <a:srgbClr val="000000"/>
                          </a:solidFill>
                          <a:effectLst/>
                          <a:latin typeface="Calibri" panose="020F0502020204030204" pitchFamily="34" charset="0"/>
                        </a:rPr>
                        <a:t>(17%)</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67%</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10012"/>
                  </a:ext>
                </a:extLst>
              </a:tr>
              <a:tr h="6042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Separation </a:t>
                      </a:r>
                      <a:r>
                        <a:rPr lang="en-US" sz="2400" b="0" i="0" u="none" strike="noStrike" dirty="0">
                          <a:solidFill>
                            <a:srgbClr val="000000"/>
                          </a:solidFill>
                          <a:effectLst/>
                          <a:latin typeface="Calibri" panose="020F0502020204030204" pitchFamily="34" charset="0"/>
                        </a:rPr>
                        <a:t>of clean/dirty </a:t>
                      </a:r>
                      <a:r>
                        <a:rPr lang="en-US" sz="2400" b="0" i="0" u="none" strike="noStrike" dirty="0" smtClean="0">
                          <a:solidFill>
                            <a:srgbClr val="000000"/>
                          </a:solidFill>
                          <a:effectLst/>
                          <a:latin typeface="Calibri" panose="020F0502020204030204" pitchFamily="34" charset="0"/>
                        </a:rPr>
                        <a:t>is</a:t>
                      </a:r>
                      <a:r>
                        <a:rPr lang="en-US" sz="2400" b="0" i="0" u="none" strike="noStrike" baseline="0" dirty="0" smtClean="0">
                          <a:solidFill>
                            <a:srgbClr val="000000"/>
                          </a:solidFill>
                          <a:effectLst/>
                          <a:latin typeface="Calibri" panose="020F0502020204030204" pitchFamily="34" charset="0"/>
                        </a:rPr>
                        <a:t> not sufficient </a:t>
                      </a:r>
                      <a:endParaRPr lang="en-US" sz="2400" b="0" i="0" u="none" strike="noStrike" dirty="0">
                        <a:solidFill>
                          <a:srgbClr val="000000"/>
                        </a:solidFill>
                        <a:effectLst/>
                        <a:latin typeface="Calibri" panose="020F0502020204030204" pitchFamily="34" charset="0"/>
                      </a:endParaRP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11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5</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2 (40%)</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a:solidFill>
                            <a:srgbClr val="000000"/>
                          </a:solidFill>
                          <a:effectLst/>
                          <a:latin typeface="Calibri" panose="020F0502020204030204" pitchFamily="34" charset="0"/>
                        </a:rPr>
                        <a:t>3 (60%)</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100%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0013"/>
                  </a:ext>
                </a:extLst>
              </a:tr>
              <a:tr h="6042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Insufficient</a:t>
                      </a:r>
                      <a:r>
                        <a:rPr lang="en-US" sz="2400" b="0" i="0" u="none" strike="noStrike" baseline="0" dirty="0" smtClean="0">
                          <a:solidFill>
                            <a:srgbClr val="000000"/>
                          </a:solidFill>
                          <a:effectLst/>
                          <a:latin typeface="Calibri" panose="020F0502020204030204" pitchFamily="34" charset="0"/>
                        </a:rPr>
                        <a:t> number of alcohol- based hand rub</a:t>
                      </a:r>
                      <a:r>
                        <a:rPr lang="en-US" sz="2400" b="0" i="0" u="none" strike="noStrike" dirty="0" smtClean="0">
                          <a:solidFill>
                            <a:srgbClr val="000000"/>
                          </a:solidFill>
                          <a:effectLst/>
                          <a:latin typeface="Calibri" panose="020F0502020204030204" pitchFamily="34" charset="0"/>
                        </a:rPr>
                        <a:t> dispensers</a:t>
                      </a:r>
                      <a:r>
                        <a:rPr lang="en-US" sz="2400" b="0" i="0" u="none" strike="noStrike" baseline="0" dirty="0" smtClean="0">
                          <a:solidFill>
                            <a:srgbClr val="000000"/>
                          </a:solidFill>
                          <a:effectLst/>
                          <a:latin typeface="Calibri" panose="020F0502020204030204" pitchFamily="34" charset="0"/>
                        </a:rPr>
                        <a:t> and/ or hand washing </a:t>
                      </a:r>
                      <a:r>
                        <a:rPr lang="en-US" sz="2400" b="0" i="0" u="none" strike="noStrike" dirty="0" smtClean="0">
                          <a:solidFill>
                            <a:srgbClr val="000000"/>
                          </a:solidFill>
                          <a:effectLst/>
                          <a:latin typeface="Calibri" panose="020F0502020204030204" pitchFamily="34" charset="0"/>
                        </a:rPr>
                        <a:t>sinks </a:t>
                      </a:r>
                      <a:endParaRPr lang="en-US" sz="2400" b="0" i="0" u="none" strike="noStrike" dirty="0">
                        <a:solidFill>
                          <a:srgbClr val="000000"/>
                        </a:solidFill>
                        <a:effectLst/>
                        <a:latin typeface="Calibri" panose="020F0502020204030204" pitchFamily="34" charset="0"/>
                      </a:endParaRP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11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6</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2 </a:t>
                      </a:r>
                      <a:r>
                        <a:rPr lang="en-US" sz="2400" b="0" i="0" u="none" strike="noStrike" dirty="0" smtClean="0">
                          <a:solidFill>
                            <a:srgbClr val="000000"/>
                          </a:solidFill>
                          <a:effectLst/>
                          <a:latin typeface="Calibri" panose="020F0502020204030204" pitchFamily="34" charset="0"/>
                        </a:rPr>
                        <a:t>(33%)</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 </a:t>
                      </a:r>
                      <a:r>
                        <a:rPr lang="en-US" sz="2400" b="0" i="0" u="none" strike="noStrike" dirty="0" smtClean="0">
                          <a:solidFill>
                            <a:srgbClr val="000000"/>
                          </a:solidFill>
                          <a:effectLst/>
                          <a:latin typeface="Calibri" panose="020F0502020204030204" pitchFamily="34" charset="0"/>
                        </a:rPr>
                        <a:t>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33%</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10014"/>
                  </a:ext>
                </a:extLst>
              </a:tr>
              <a:tr h="107219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Brushes</a:t>
                      </a:r>
                      <a:r>
                        <a:rPr lang="en-US" sz="2400" b="0" i="0" u="none" strike="noStrike" baseline="0" dirty="0" smtClean="0">
                          <a:solidFill>
                            <a:srgbClr val="000000"/>
                          </a:solidFill>
                          <a:effectLst/>
                          <a:latin typeface="Calibri" panose="020F0502020204030204" pitchFamily="34" charset="0"/>
                        </a:rPr>
                        <a:t> used during semi-critical instrument reprocessing/ high level disinfection not appropriately cleaned and disinfected </a:t>
                      </a:r>
                      <a:endParaRPr lang="en-US" sz="2400" b="0" i="0" u="none" strike="noStrike" dirty="0">
                        <a:solidFill>
                          <a:srgbClr val="000000"/>
                        </a:solidFill>
                        <a:effectLst/>
                        <a:latin typeface="Calibri" panose="020F0502020204030204" pitchFamily="34" charset="0"/>
                      </a:endParaRP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11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4</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3 </a:t>
                      </a:r>
                      <a:r>
                        <a:rPr lang="en-US" sz="2400" b="0" i="0" u="none" strike="noStrike" dirty="0" smtClean="0">
                          <a:solidFill>
                            <a:srgbClr val="000000"/>
                          </a:solidFill>
                          <a:effectLst/>
                          <a:latin typeface="Calibri" panose="020F0502020204030204" pitchFamily="34" charset="0"/>
                        </a:rPr>
                        <a:t>(75%)</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75%</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0015"/>
                  </a:ext>
                </a:extLst>
              </a:tr>
              <a:tr h="60423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2400" b="0" i="0" u="none" strike="noStrike" dirty="0" smtClean="0">
                          <a:solidFill>
                            <a:srgbClr val="000000"/>
                          </a:solidFill>
                          <a:effectLst/>
                          <a:latin typeface="Calibri" panose="020F0502020204030204" pitchFamily="34" charset="0"/>
                        </a:rPr>
                        <a:t>Hand hygiene performed in contaminated </a:t>
                      </a:r>
                      <a:r>
                        <a:rPr lang="en-US" sz="2400" b="0" i="0" u="none" strike="noStrike" dirty="0">
                          <a:solidFill>
                            <a:srgbClr val="000000"/>
                          </a:solidFill>
                          <a:effectLst/>
                          <a:latin typeface="Calibri" panose="020F0502020204030204" pitchFamily="34" charset="0"/>
                        </a:rPr>
                        <a:t>sinks </a:t>
                      </a:r>
                    </a:p>
                  </a:txBody>
                  <a:tcPr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10 </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5</a:t>
                      </a: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a:solidFill>
                            <a:srgbClr val="000000"/>
                          </a:solidFill>
                          <a:effectLst/>
                          <a:latin typeface="Calibri" panose="020F0502020204030204" pitchFamily="34" charset="0"/>
                        </a:rPr>
                        <a:t>5 </a:t>
                      </a:r>
                      <a:r>
                        <a:rPr lang="en-US" sz="2400" b="0" i="0" u="none" strike="noStrike" dirty="0" smtClean="0">
                          <a:solidFill>
                            <a:srgbClr val="000000"/>
                          </a:solidFill>
                          <a:effectLst/>
                          <a:latin typeface="Calibri" panose="020F0502020204030204" pitchFamily="34" charset="0"/>
                        </a:rPr>
                        <a:t>(100%)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2400" b="0" i="0" u="none" strike="noStrike" dirty="0" smtClean="0">
                          <a:solidFill>
                            <a:srgbClr val="000000"/>
                          </a:solidFill>
                          <a:effectLst/>
                          <a:latin typeface="Calibri" panose="020F0502020204030204" pitchFamily="34" charset="0"/>
                        </a:rPr>
                        <a:t>100%</a:t>
                      </a:r>
                      <a:endParaRPr lang="en-US" sz="2400" b="0" i="0" u="none" strike="noStrike" dirty="0">
                        <a:solidFill>
                          <a:srgbClr val="000000"/>
                        </a:solidFill>
                        <a:effectLst/>
                        <a:latin typeface="Calibri" panose="020F0502020204030204" pitchFamily="34" charset="0"/>
                      </a:endParaRPr>
                    </a:p>
                  </a:txBody>
                  <a:tcPr marL="0" marR="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10016"/>
                  </a:ext>
                </a:extLst>
              </a:tr>
            </a:tbl>
          </a:graphicData>
        </a:graphic>
      </p:graphicFrame>
      <p:graphicFrame>
        <p:nvGraphicFramePr>
          <p:cNvPr id="37" name="Content Placeholder 5"/>
          <p:cNvGraphicFramePr>
            <a:graphicFrameLocks/>
          </p:cNvGraphicFramePr>
          <p:nvPr>
            <p:extLst>
              <p:ext uri="{D42A27DB-BD31-4B8C-83A1-F6EECF244321}">
                <p14:modId xmlns:p14="http://schemas.microsoft.com/office/powerpoint/2010/main" val="3464576269"/>
              </p:ext>
            </p:extLst>
          </p:nvPr>
        </p:nvGraphicFramePr>
        <p:xfrm>
          <a:off x="25165871" y="7190074"/>
          <a:ext cx="12488256" cy="1038792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9" name="Content Placeholder 5"/>
          <p:cNvGraphicFramePr>
            <a:graphicFrameLocks/>
          </p:cNvGraphicFramePr>
          <p:nvPr>
            <p:extLst>
              <p:ext uri="{D42A27DB-BD31-4B8C-83A1-F6EECF244321}">
                <p14:modId xmlns:p14="http://schemas.microsoft.com/office/powerpoint/2010/main" val="3837433242"/>
              </p:ext>
            </p:extLst>
          </p:nvPr>
        </p:nvGraphicFramePr>
        <p:xfrm>
          <a:off x="38023800" y="7124207"/>
          <a:ext cx="12344400" cy="458058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42" name="Content Placeholder 5"/>
          <p:cNvGraphicFramePr>
            <a:graphicFrameLocks/>
          </p:cNvGraphicFramePr>
          <p:nvPr>
            <p:extLst>
              <p:ext uri="{D42A27DB-BD31-4B8C-83A1-F6EECF244321}">
                <p14:modId xmlns:p14="http://schemas.microsoft.com/office/powerpoint/2010/main" val="399965984"/>
              </p:ext>
            </p:extLst>
          </p:nvPr>
        </p:nvGraphicFramePr>
        <p:xfrm>
          <a:off x="38023800" y="12616665"/>
          <a:ext cx="12344400" cy="4782614"/>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45" name="Content Placeholder 3"/>
          <p:cNvGraphicFramePr>
            <a:graphicFrameLocks/>
          </p:cNvGraphicFramePr>
          <p:nvPr>
            <p:extLst>
              <p:ext uri="{D42A27DB-BD31-4B8C-83A1-F6EECF244321}">
                <p14:modId xmlns:p14="http://schemas.microsoft.com/office/powerpoint/2010/main" val="3221557151"/>
              </p:ext>
            </p:extLst>
          </p:nvPr>
        </p:nvGraphicFramePr>
        <p:xfrm>
          <a:off x="11762732" y="11724072"/>
          <a:ext cx="12826810" cy="6748638"/>
        </p:xfrm>
        <a:graphic>
          <a:graphicData uri="http://schemas.openxmlformats.org/drawingml/2006/table">
            <a:tbl>
              <a:tblPr firstRow="1" bandRow="1">
                <a:effectLst>
                  <a:innerShdw blurRad="114300">
                    <a:prstClr val="black"/>
                  </a:innerShdw>
                </a:effectLst>
              </a:tblPr>
              <a:tblGrid>
                <a:gridCol w="10718696">
                  <a:extLst>
                    <a:ext uri="{9D8B030D-6E8A-4147-A177-3AD203B41FA5}">
                      <a16:colId xmlns="" xmlns:a16="http://schemas.microsoft.com/office/drawing/2014/main" val="2826669945"/>
                    </a:ext>
                  </a:extLst>
                </a:gridCol>
                <a:gridCol w="2108114">
                  <a:extLst>
                    <a:ext uri="{9D8B030D-6E8A-4147-A177-3AD203B41FA5}">
                      <a16:colId xmlns="" xmlns:a16="http://schemas.microsoft.com/office/drawing/2014/main" val="1534270121"/>
                    </a:ext>
                  </a:extLst>
                </a:gridCol>
              </a:tblGrid>
              <a:tr h="48255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2400" dirty="0" smtClean="0"/>
                        <a:t>Description of Recommendations</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2400" dirty="0" smtClean="0"/>
                        <a:t>Number (%)</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 xmlns:a16="http://schemas.microsoft.com/office/drawing/2014/main" val="1118062222"/>
                  </a:ext>
                </a:extLst>
              </a:tr>
              <a:tr h="86860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285750" indent="-285750">
                        <a:buFont typeface="Arial" panose="020B0604020202020204" pitchFamily="34" charset="0"/>
                        <a:buChar char="•"/>
                      </a:pPr>
                      <a:r>
                        <a:rPr lang="en-US" sz="2400" dirty="0" smtClean="0"/>
                        <a:t>Number </a:t>
                      </a:r>
                      <a:r>
                        <a:rPr lang="en-US" sz="2400" baseline="0" dirty="0" smtClean="0"/>
                        <a:t>of prioritized recommendations made to 45 acute care hospitals (ACH) that were visited by ICAP</a:t>
                      </a:r>
                      <a:endParaRPr lang="en-US" sz="2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459</a:t>
                      </a:r>
                      <a:endParaRPr lang="en-US" sz="2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77442608"/>
                  </a:ext>
                </a:extLst>
              </a:tr>
              <a:tr h="86860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285750" indent="-285750">
                        <a:buFont typeface="Arial" panose="020B0604020202020204" pitchFamily="34" charset="0"/>
                        <a:buChar char="•"/>
                      </a:pPr>
                      <a:r>
                        <a:rPr lang="en-US" sz="2400" dirty="0" smtClean="0"/>
                        <a:t>Number of prioritize</a:t>
                      </a:r>
                      <a:r>
                        <a:rPr lang="en-US" sz="2400" baseline="0" dirty="0" smtClean="0"/>
                        <a:t>d recommendations made to 32 acute care hospitals that had a follow up call</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268</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2940473377"/>
                  </a:ext>
                </a:extLst>
              </a:tr>
              <a:tr h="48255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buFont typeface="Arial" panose="020B0604020202020204" pitchFamily="34" charset="0"/>
                        <a:buNone/>
                      </a:pPr>
                      <a:r>
                        <a:rPr lang="en-US" sz="2400" baseline="0" dirty="0" smtClean="0"/>
                        <a:t>           - </a:t>
                      </a:r>
                      <a:r>
                        <a:rPr lang="en-US" sz="2400" dirty="0" smtClean="0"/>
                        <a:t>Number (%) of recommendations that were implemented</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215 (80%)</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3875035761"/>
                  </a:ext>
                </a:extLst>
              </a:tr>
              <a:tr h="48255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buFont typeface="Arial" panose="020B0604020202020204" pitchFamily="34" charset="0"/>
                        <a:buNone/>
                      </a:pPr>
                      <a:r>
                        <a:rPr lang="en-US" sz="2400" dirty="0" smtClean="0"/>
                        <a:t>            -Number (%)</a:t>
                      </a:r>
                      <a:r>
                        <a:rPr lang="en-US" sz="2400" baseline="0" dirty="0" smtClean="0"/>
                        <a:t> of recommendations with complete implementation </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164 (61%)</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522987480"/>
                  </a:ext>
                </a:extLst>
              </a:tr>
              <a:tr h="48255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buFont typeface="Arial" panose="020B0604020202020204" pitchFamily="34" charset="0"/>
                        <a:buNone/>
                      </a:pPr>
                      <a:r>
                        <a:rPr lang="en-US" sz="2400" dirty="0" smtClean="0"/>
                        <a:t>            -Number</a:t>
                      </a:r>
                      <a:r>
                        <a:rPr lang="en-US" sz="2400" baseline="0" dirty="0" smtClean="0"/>
                        <a:t> (%) of recommendations with partial implementation</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51 (19%)</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2148295030"/>
                  </a:ext>
                </a:extLst>
              </a:tr>
              <a:tr h="86860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285750" indent="-285750">
                        <a:buFont typeface="Arial" panose="020B0604020202020204" pitchFamily="34" charset="0"/>
                        <a:buChar char="•"/>
                      </a:pPr>
                      <a:r>
                        <a:rPr lang="en-US" sz="2400" dirty="0" smtClean="0"/>
                        <a:t>Number</a:t>
                      </a:r>
                      <a:r>
                        <a:rPr lang="en-US" sz="2400" baseline="0" dirty="0" smtClean="0"/>
                        <a:t> of prioritized </a:t>
                      </a:r>
                      <a:r>
                        <a:rPr lang="en-US" sz="2400" dirty="0" smtClean="0"/>
                        <a:t>recommendations that were made</a:t>
                      </a:r>
                      <a:r>
                        <a:rPr lang="en-US" sz="2400" baseline="0" dirty="0" smtClean="0"/>
                        <a:t> to at least 20% of 45 ACH (top recommendations)</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224</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981619914"/>
                  </a:ext>
                </a:extLst>
              </a:tr>
              <a:tr h="76491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285750" indent="-285750">
                        <a:buFont typeface="Arial" panose="020B0604020202020204" pitchFamily="34" charset="0"/>
                        <a:buChar char="•"/>
                      </a:pPr>
                      <a:r>
                        <a:rPr lang="en-US" sz="2400" baseline="0" dirty="0" smtClean="0"/>
                        <a:t>Number of top recommendations made to 32 ACH that had a follow-up call</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126</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461888314"/>
                  </a:ext>
                </a:extLst>
              </a:tr>
              <a:tr h="48255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buFont typeface="Arial" panose="020B0604020202020204" pitchFamily="34" charset="0"/>
                        <a:buNone/>
                      </a:pPr>
                      <a:r>
                        <a:rPr lang="en-US" sz="2400" baseline="0" dirty="0" smtClean="0"/>
                        <a:t>           - </a:t>
                      </a:r>
                      <a:r>
                        <a:rPr lang="en-US" sz="2400" dirty="0" smtClean="0"/>
                        <a:t>Number (%) of top recommendations that were implemented</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104 (83%)</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3360013941"/>
                  </a:ext>
                </a:extLst>
              </a:tr>
              <a:tr h="48255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buFont typeface="Arial" panose="020B0604020202020204" pitchFamily="34" charset="0"/>
                        <a:buNone/>
                      </a:pPr>
                      <a:r>
                        <a:rPr lang="en-US" sz="2400" dirty="0" smtClean="0"/>
                        <a:t>            -Number (%)</a:t>
                      </a:r>
                      <a:r>
                        <a:rPr lang="en-US" sz="2400" baseline="0" dirty="0" smtClean="0"/>
                        <a:t> of top recommendations with complete implementation </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81 (64%)</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 xmlns:a16="http://schemas.microsoft.com/office/drawing/2014/main" val="1592934171"/>
                  </a:ext>
                </a:extLst>
              </a:tr>
              <a:tr h="48255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indent="0">
                        <a:buFont typeface="Arial" panose="020B0604020202020204" pitchFamily="34" charset="0"/>
                        <a:buNone/>
                      </a:pPr>
                      <a:r>
                        <a:rPr lang="en-US" sz="2400" dirty="0" smtClean="0"/>
                        <a:t>            -Number</a:t>
                      </a:r>
                      <a:r>
                        <a:rPr lang="en-US" sz="2400" baseline="0" dirty="0" smtClean="0"/>
                        <a:t> (%) of top recommendations with partial implementation</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23 (18%)</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 xmlns:a16="http://schemas.microsoft.com/office/drawing/2014/main" val="582309107"/>
                  </a:ext>
                </a:extLst>
              </a:tr>
            </a:tbl>
          </a:graphicData>
        </a:graphic>
      </p:graphicFrame>
      <p:sp>
        <p:nvSpPr>
          <p:cNvPr id="46" name="TextBox 45"/>
          <p:cNvSpPr txBox="1"/>
          <p:nvPr/>
        </p:nvSpPr>
        <p:spPr>
          <a:xfrm>
            <a:off x="38023800" y="11920593"/>
            <a:ext cx="12344400" cy="523220"/>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Figure 3</a:t>
            </a:r>
            <a:r>
              <a:rPr lang="en-US" sz="2800" dirty="0" smtClean="0">
                <a:latin typeface="Segoe UI" panose="020B0502040204020203" pitchFamily="34" charset="0"/>
                <a:ea typeface="Segoe UI" panose="020B0502040204020203" pitchFamily="34" charset="0"/>
                <a:cs typeface="Segoe UI" panose="020B0502040204020203" pitchFamily="34" charset="0"/>
              </a:rPr>
              <a:t>. Frequent Steps Taken by Facilities to Implement Recommendations</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47" name="TextBox 46"/>
          <p:cNvSpPr txBox="1"/>
          <p:nvPr/>
        </p:nvSpPr>
        <p:spPr>
          <a:xfrm>
            <a:off x="38051521" y="6462029"/>
            <a:ext cx="12408630" cy="523220"/>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Figure 2</a:t>
            </a:r>
            <a:r>
              <a:rPr lang="en-US" sz="2800" dirty="0" smtClean="0">
                <a:latin typeface="Segoe UI" panose="020B0502040204020203" pitchFamily="34" charset="0"/>
                <a:ea typeface="Segoe UI" panose="020B0502040204020203" pitchFamily="34" charset="0"/>
                <a:cs typeface="Segoe UI" panose="020B0502040204020203" pitchFamily="34" charset="0"/>
              </a:rPr>
              <a:t>. Barriers to Complete Implementation of Recommendations</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48" name="TextBox 47"/>
          <p:cNvSpPr txBox="1"/>
          <p:nvPr/>
        </p:nvSpPr>
        <p:spPr>
          <a:xfrm>
            <a:off x="25337153" y="6482648"/>
            <a:ext cx="12579790" cy="523220"/>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Figure 1. </a:t>
            </a:r>
            <a:r>
              <a:rPr lang="en-US" sz="2800" dirty="0" smtClean="0">
                <a:latin typeface="Segoe UI" panose="020B0502040204020203" pitchFamily="34" charset="0"/>
                <a:ea typeface="Segoe UI" panose="020B0502040204020203" pitchFamily="34" charset="0"/>
                <a:cs typeface="Segoe UI" panose="020B0502040204020203" pitchFamily="34" charset="0"/>
              </a:rPr>
              <a:t>ICAP Role in Facilitating Implementation of Recommendations</a:t>
            </a:r>
            <a:endParaRPr lang="en-US" sz="2800" dirty="0">
              <a:latin typeface="Segoe UI" panose="020B0502040204020203" pitchFamily="34" charset="0"/>
              <a:ea typeface="Segoe UI" panose="020B0502040204020203" pitchFamily="34" charset="0"/>
              <a:cs typeface="Segoe UI" panose="020B0502040204020203" pitchFamily="34" charset="0"/>
            </a:endParaRPr>
          </a:p>
        </p:txBody>
      </p:sp>
      <p:sp>
        <p:nvSpPr>
          <p:cNvPr id="49" name="TextBox 48"/>
          <p:cNvSpPr txBox="1"/>
          <p:nvPr/>
        </p:nvSpPr>
        <p:spPr>
          <a:xfrm>
            <a:off x="11661737" y="11196963"/>
            <a:ext cx="12596414" cy="1015663"/>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Table </a:t>
            </a:r>
            <a:r>
              <a:rPr lang="en-US" sz="2800" b="1" dirty="0">
                <a:latin typeface="Segoe UI" panose="020B0502040204020203" pitchFamily="34" charset="0"/>
                <a:ea typeface="Segoe UI" panose="020B0502040204020203" pitchFamily="34" charset="0"/>
                <a:cs typeface="Segoe UI" panose="020B0502040204020203" pitchFamily="34" charset="0"/>
              </a:rPr>
              <a:t>2</a:t>
            </a:r>
            <a:r>
              <a:rPr lang="en-US" sz="2800" b="1" dirty="0" smtClean="0">
                <a:latin typeface="Segoe UI" panose="020B0502040204020203" pitchFamily="34" charset="0"/>
                <a:ea typeface="Segoe UI" panose="020B0502040204020203" pitchFamily="34" charset="0"/>
                <a:cs typeface="Segoe UI" panose="020B0502040204020203" pitchFamily="34" charset="0"/>
              </a:rPr>
              <a:t>. </a:t>
            </a:r>
            <a:r>
              <a:rPr lang="en-US" sz="2800" dirty="0" smtClean="0">
                <a:latin typeface="Segoe UI" panose="020B0502040204020203" pitchFamily="34" charset="0"/>
                <a:ea typeface="Segoe UI" panose="020B0502040204020203" pitchFamily="34" charset="0"/>
                <a:cs typeface="Segoe UI" panose="020B0502040204020203" pitchFamily="34" charset="0"/>
              </a:rPr>
              <a:t>Summary </a:t>
            </a:r>
            <a:r>
              <a:rPr lang="en-US" sz="2800" dirty="0">
                <a:latin typeface="Segoe UI" panose="020B0502040204020203" pitchFamily="34" charset="0"/>
                <a:ea typeface="Segoe UI" panose="020B0502040204020203" pitchFamily="34" charset="0"/>
                <a:cs typeface="Segoe UI" panose="020B0502040204020203" pitchFamily="34" charset="0"/>
              </a:rPr>
              <a:t>of recommendations made by the ICAP </a:t>
            </a:r>
            <a:r>
              <a:rPr lang="en-US" sz="2800" dirty="0" smtClean="0">
                <a:latin typeface="Segoe UI" panose="020B0502040204020203" pitchFamily="34" charset="0"/>
                <a:ea typeface="Segoe UI" panose="020B0502040204020203" pitchFamily="34" charset="0"/>
                <a:cs typeface="Segoe UI" panose="020B0502040204020203" pitchFamily="34" charset="0"/>
              </a:rPr>
              <a:t>team</a:t>
            </a:r>
            <a:endParaRPr lang="en-US" sz="2800" dirty="0">
              <a:latin typeface="Segoe UI" panose="020B0502040204020203" pitchFamily="34" charset="0"/>
              <a:ea typeface="Segoe UI" panose="020B0502040204020203" pitchFamily="34" charset="0"/>
              <a:cs typeface="Segoe UI" panose="020B0502040204020203" pitchFamily="34" charset="0"/>
            </a:endParaRPr>
          </a:p>
          <a:p>
            <a:endParaRPr lang="en-US" sz="32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52" name="TextBox 51"/>
          <p:cNvSpPr txBox="1"/>
          <p:nvPr/>
        </p:nvSpPr>
        <p:spPr>
          <a:xfrm>
            <a:off x="11754711" y="6459336"/>
            <a:ext cx="12596414" cy="1015663"/>
          </a:xfrm>
          <a:prstGeom prst="rect">
            <a:avLst/>
          </a:prstGeom>
          <a:noFill/>
        </p:spPr>
        <p:txBody>
          <a:bodyPr wrap="square" rtlCol="0">
            <a:spAutoFit/>
          </a:bodyPr>
          <a:lstStyle/>
          <a:p>
            <a:r>
              <a:rPr lang="en-US" sz="2800" b="1" dirty="0" smtClean="0">
                <a:latin typeface="Segoe UI" panose="020B0502040204020203" pitchFamily="34" charset="0"/>
                <a:ea typeface="Segoe UI" panose="020B0502040204020203" pitchFamily="34" charset="0"/>
                <a:cs typeface="Segoe UI" panose="020B0502040204020203" pitchFamily="34" charset="0"/>
              </a:rPr>
              <a:t>Table 1. </a:t>
            </a:r>
            <a:r>
              <a:rPr lang="en-US" sz="2800" dirty="0" smtClean="0">
                <a:latin typeface="Segoe UI" panose="020B0502040204020203" pitchFamily="34" charset="0"/>
                <a:ea typeface="Segoe UI" panose="020B0502040204020203" pitchFamily="34" charset="0"/>
                <a:cs typeface="Segoe UI" panose="020B0502040204020203" pitchFamily="34" charset="0"/>
              </a:rPr>
              <a:t>Characteristics of the acute care hospitals visited </a:t>
            </a:r>
            <a:r>
              <a:rPr lang="en-US" sz="2800" dirty="0">
                <a:latin typeface="Segoe UI" panose="020B0502040204020203" pitchFamily="34" charset="0"/>
                <a:ea typeface="Segoe UI" panose="020B0502040204020203" pitchFamily="34" charset="0"/>
                <a:cs typeface="Segoe UI" panose="020B0502040204020203" pitchFamily="34" charset="0"/>
              </a:rPr>
              <a:t>by the ICAP </a:t>
            </a:r>
            <a:r>
              <a:rPr lang="en-US" sz="2800" dirty="0" smtClean="0">
                <a:latin typeface="Segoe UI" panose="020B0502040204020203" pitchFamily="34" charset="0"/>
                <a:ea typeface="Segoe UI" panose="020B0502040204020203" pitchFamily="34" charset="0"/>
                <a:cs typeface="Segoe UI" panose="020B0502040204020203" pitchFamily="34" charset="0"/>
              </a:rPr>
              <a:t>team</a:t>
            </a:r>
            <a:endParaRPr lang="en-US" sz="2800" dirty="0">
              <a:latin typeface="Segoe UI" panose="020B0502040204020203" pitchFamily="34" charset="0"/>
              <a:ea typeface="Segoe UI" panose="020B0502040204020203" pitchFamily="34" charset="0"/>
              <a:cs typeface="Segoe UI" panose="020B0502040204020203" pitchFamily="34" charset="0"/>
            </a:endParaRPr>
          </a:p>
          <a:p>
            <a:endParaRPr lang="en-US" sz="3200" dirty="0">
              <a:solidFill>
                <a:srgbClr val="000000"/>
              </a:solidFill>
              <a:latin typeface="Segoe UI" panose="020B0502040204020203" pitchFamily="34" charset="0"/>
              <a:ea typeface="Segoe UI" panose="020B0502040204020203" pitchFamily="34" charset="0"/>
              <a:cs typeface="Segoe UI" panose="020B0502040204020203" pitchFamily="34" charset="0"/>
            </a:endParaRPr>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3286" y="914400"/>
            <a:ext cx="3999890" cy="1005840"/>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695755218"/>
              </p:ext>
            </p:extLst>
          </p:nvPr>
        </p:nvGraphicFramePr>
        <p:xfrm>
          <a:off x="11732683" y="7023035"/>
          <a:ext cx="12884734" cy="3657600"/>
        </p:xfrm>
        <a:graphic>
          <a:graphicData uri="http://schemas.openxmlformats.org/drawingml/2006/table">
            <a:tbl>
              <a:tblPr firstRow="1" bandRow="1"/>
              <a:tblGrid>
                <a:gridCol w="9783005"/>
                <a:gridCol w="3101729"/>
              </a:tblGrid>
              <a:tr h="37084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2400" dirty="0" smtClean="0"/>
                        <a:t>Characteristics </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2400" dirty="0" smtClean="0"/>
                        <a:t>N=45</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400" dirty="0" smtClean="0"/>
                        <a:t>Number</a:t>
                      </a:r>
                      <a:r>
                        <a:rPr lang="en-US" sz="2400" baseline="0" dirty="0" smtClean="0"/>
                        <a:t> (%) CAH (critical access hospital) </a:t>
                      </a:r>
                      <a:endParaRPr lang="en-US" sz="2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 38 (84%)</a:t>
                      </a:r>
                      <a:endParaRPr lang="en-US" sz="2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400" dirty="0" smtClean="0"/>
                        <a:t>Number (%) larger </a:t>
                      </a:r>
                      <a:r>
                        <a:rPr lang="en-US" sz="2400" baseline="0" dirty="0" smtClean="0"/>
                        <a:t>hospitals</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 7 (15%)</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400" dirty="0" smtClean="0"/>
                        <a:t>Number (%) hospital</a:t>
                      </a:r>
                      <a:r>
                        <a:rPr lang="en-US" sz="2400" baseline="0" dirty="0" smtClean="0"/>
                        <a:t>s with trained IP</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39 (87%)</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400" dirty="0" smtClean="0"/>
                        <a:t>Number (%) hospitals</a:t>
                      </a:r>
                      <a:r>
                        <a:rPr lang="en-US" sz="2400" baseline="0" dirty="0" smtClean="0"/>
                        <a:t> with certified IP</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5 (11%)</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400" dirty="0" smtClean="0"/>
                        <a:t>Infection Preventionists FTE/100 bed in</a:t>
                      </a:r>
                      <a:r>
                        <a:rPr lang="en-US" sz="2400" baseline="0" dirty="0" smtClean="0"/>
                        <a:t> larger facilities</a:t>
                      </a:r>
                      <a:r>
                        <a:rPr lang="en-US" sz="2400" dirty="0" smtClean="0"/>
                        <a:t>: Median (Range)</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1 (0.3– 1)</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t>Infection Preventionists FTE/25 bed in</a:t>
                      </a:r>
                      <a:r>
                        <a:rPr lang="en-US" sz="2400" baseline="0" dirty="0" smtClean="0"/>
                        <a:t> CAH facilities</a:t>
                      </a:r>
                      <a:r>
                        <a:rPr lang="en-US" sz="2400" dirty="0" smtClean="0"/>
                        <a:t>: Median (Range)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0.42 (0.1 – 1.25)</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400" dirty="0" smtClean="0"/>
                        <a:t>Bed size: Median (Range)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2400" dirty="0" smtClean="0"/>
                        <a:t> 23 (10 – 525)</a:t>
                      </a:r>
                      <a:endParaRPr lang="en-US" sz="2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17969</TotalTime>
  <Words>1333</Words>
  <Application>Microsoft Office PowerPoint</Application>
  <PresentationFormat>Custom</PresentationFormat>
  <Paragraphs>200</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宋体</vt:lpstr>
      <vt:lpstr>Arial</vt:lpstr>
      <vt:lpstr>Calibri</vt:lpstr>
      <vt:lpstr>Segoe UI</vt:lpstr>
      <vt:lpstr>Segoe UI Light</vt:lpstr>
      <vt:lpstr>Segoe UI Semibold</vt:lpstr>
      <vt:lpstr>Times New Roman</vt:lpstr>
      <vt:lpstr>Default Design</vt:lpstr>
      <vt:lpstr>PowerPoint Presentation</vt:lpstr>
    </vt:vector>
  </TitlesOfParts>
  <Company>unmc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unmc</dc:creator>
  <cp:lastModifiedBy>Tyner, Laura Kate</cp:lastModifiedBy>
  <cp:revision>802</cp:revision>
  <dcterms:created xsi:type="dcterms:W3CDTF">2001-03-02T00:38:51Z</dcterms:created>
  <dcterms:modified xsi:type="dcterms:W3CDTF">2018-06-06T16:37:38Z</dcterms:modified>
</cp:coreProperties>
</file>